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62" r:id="rId2"/>
    <p:sldId id="265" r:id="rId3"/>
    <p:sldId id="267" r:id="rId4"/>
    <p:sldId id="266" r:id="rId5"/>
    <p:sldId id="268" r:id="rId6"/>
    <p:sldId id="269" r:id="rId7"/>
    <p:sldId id="270" r:id="rId8"/>
    <p:sldId id="271" r:id="rId9"/>
    <p:sldId id="272" r:id="rId10"/>
    <p:sldId id="273" r:id="rId11"/>
    <p:sldId id="274" r:id="rId12"/>
    <p:sldId id="275" r:id="rId13"/>
    <p:sldId id="276" r:id="rId14"/>
    <p:sldId id="299" r:id="rId15"/>
    <p:sldId id="279" r:id="rId16"/>
    <p:sldId id="277" r:id="rId17"/>
    <p:sldId id="278" r:id="rId18"/>
    <p:sldId id="257" r:id="rId19"/>
    <p:sldId id="258" r:id="rId20"/>
    <p:sldId id="293" r:id="rId21"/>
    <p:sldId id="294" r:id="rId22"/>
    <p:sldId id="295" r:id="rId23"/>
    <p:sldId id="259" r:id="rId24"/>
    <p:sldId id="282" r:id="rId25"/>
    <p:sldId id="283" r:id="rId26"/>
    <p:sldId id="284" r:id="rId27"/>
    <p:sldId id="285" r:id="rId28"/>
    <p:sldId id="286" r:id="rId29"/>
    <p:sldId id="287" r:id="rId30"/>
    <p:sldId id="296" r:id="rId31"/>
    <p:sldId id="288" r:id="rId32"/>
    <p:sldId id="289" r:id="rId33"/>
    <p:sldId id="290" r:id="rId34"/>
    <p:sldId id="291" r:id="rId35"/>
    <p:sldId id="292" r:id="rId3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23"/>
    <p:restoredTop sz="83549"/>
  </p:normalViewPr>
  <p:slideViewPr>
    <p:cSldViewPr>
      <p:cViewPr varScale="1">
        <p:scale>
          <a:sx n="149" d="100"/>
          <a:sy n="149" d="100"/>
        </p:scale>
        <p:origin x="328" y="168"/>
      </p:cViewPr>
      <p:guideLst>
        <p:guide orient="horz" pos="2880"/>
        <p:guide pos="2160"/>
      </p:guideLst>
    </p:cSldViewPr>
  </p:slideViewPr>
  <p:outlineViewPr>
    <p:cViewPr>
      <p:scale>
        <a:sx n="33" d="100"/>
        <a:sy n="33" d="100"/>
      </p:scale>
      <p:origin x="0" y="-4832"/>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91254869-19FE-DA47-A9EA-8CBC6F9484D8}" type="datetimeFigureOut">
              <a:rPr lang="en-US" smtClean="0"/>
              <a:t>1/24/25</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81CDF01-38C4-144D-952A-7E335BD7555B}" type="slidenum">
              <a:rPr lang="en-US" smtClean="0"/>
              <a:t>‹#›</a:t>
            </a:fld>
            <a:endParaRPr lang="en-US"/>
          </a:p>
        </p:txBody>
      </p:sp>
    </p:spTree>
    <p:extLst>
      <p:ext uri="{BB962C8B-B14F-4D97-AF65-F5344CB8AC3E}">
        <p14:creationId xmlns:p14="http://schemas.microsoft.com/office/powerpoint/2010/main" val="59757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a:t>
            </a:fld>
            <a:endParaRPr lang="en-US"/>
          </a:p>
        </p:txBody>
      </p:sp>
    </p:spTree>
    <p:extLst>
      <p:ext uri="{BB962C8B-B14F-4D97-AF65-F5344CB8AC3E}">
        <p14:creationId xmlns:p14="http://schemas.microsoft.com/office/powerpoint/2010/main" val="2721599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800" dirty="0">
                <a:effectLst/>
                <a:latin typeface="AdvOTab62ddd12"/>
              </a:rPr>
              <a:t>Linux Kernel Layer</a:t>
            </a:r>
            <a:br>
              <a:rPr lang="en-US" sz="1800" dirty="0">
                <a:effectLst/>
                <a:latin typeface="AdvOTab62ddd12"/>
              </a:rPr>
            </a:br>
            <a:r>
              <a:rPr lang="en-US" sz="1800" dirty="0">
                <a:effectLst/>
                <a:latin typeface="AdvOTab62ddd12"/>
              </a:rPr>
              <a:t>Android is based on Linux kernel, and this layer provides the drivers for the various hardware of Android devices, for example, display driver, audio driver, camera driver, blue-tooth driver, Wi-Fi driver, battery management, etc. </a:t>
            </a:r>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11</a:t>
            </a:fld>
            <a:endParaRPr lang="en-US"/>
          </a:p>
        </p:txBody>
      </p:sp>
    </p:spTree>
    <p:extLst>
      <p:ext uri="{BB962C8B-B14F-4D97-AF65-F5344CB8AC3E}">
        <p14:creationId xmlns:p14="http://schemas.microsoft.com/office/powerpoint/2010/main" val="235874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800" dirty="0">
                <a:effectLst/>
                <a:latin typeface="AdvOTab62ddd12"/>
              </a:rPr>
              <a:t>System Libraries Layer</a:t>
            </a:r>
          </a:p>
          <a:p>
            <a:pPr>
              <a:buFont typeface="+mj-lt"/>
              <a:buNone/>
            </a:pPr>
            <a:r>
              <a:rPr lang="en-US" sz="1800" dirty="0">
                <a:effectLst/>
                <a:latin typeface="AdvOTab62ddd12"/>
              </a:rPr>
              <a:t>This layer provides primal support to the system with some C/C++ libraries. For example, SQLite provides database support for the database, OpenGL/ES provides support for 3D graphics, </a:t>
            </a:r>
            <a:r>
              <a:rPr lang="en-US" sz="1800" dirty="0" err="1">
                <a:effectLst/>
                <a:latin typeface="AdvOTab62ddd12"/>
              </a:rPr>
              <a:t>Webkit</a:t>
            </a:r>
            <a:r>
              <a:rPr lang="en-US" sz="1800" dirty="0">
                <a:effectLst/>
                <a:latin typeface="AdvOTab62ddd12"/>
              </a:rPr>
              <a:t> lib provides support for browser kernel, etc. </a:t>
            </a:r>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12</a:t>
            </a:fld>
            <a:endParaRPr lang="en-US"/>
          </a:p>
        </p:txBody>
      </p:sp>
    </p:spTree>
    <p:extLst>
      <p:ext uri="{BB962C8B-B14F-4D97-AF65-F5344CB8AC3E}">
        <p14:creationId xmlns:p14="http://schemas.microsoft.com/office/powerpoint/2010/main" val="387623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ab62ddd12"/>
              </a:rPr>
              <a:t>Android runtime is also in this layer, which provides some core libraries to allow developers to develop Android apps with Java. The Dalvik virtual machine is also in the runtime (replaced with ART after version 5.0), and it allows the apps to run in their own processes and have their own virtual machine instances. Compared with Java virtual machine (JVM), Dalvik and ART have been specifically optimized for mobile devices which usually have less memory and computing power.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13</a:t>
            </a:fld>
            <a:endParaRPr lang="en-US"/>
          </a:p>
        </p:txBody>
      </p:sp>
    </p:spTree>
    <p:extLst>
      <p:ext uri="{BB962C8B-B14F-4D97-AF65-F5344CB8AC3E}">
        <p14:creationId xmlns:p14="http://schemas.microsoft.com/office/powerpoint/2010/main" val="3952555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4C21-F754-13B0-1D91-32D9AF7BD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8E19A-3C13-F8F8-7ACA-12259D881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135D6-31F4-40B1-846A-74FC9A3A86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OTab62ddd12"/>
              </a:rPr>
              <a:t>Android runtime is also in this layer, which provides some core libraries to allow developers to develop Android apps with Java. The Dalvik virtual machine is also in the runtime (replaced with ART after version 5.0), and it allows the apps to run in their own processes and have their own virtual machine instances. Compared with Java virtual machine (JVM), Dalvik and ART have been specifically optimized for mobile devices which usually have less memory and computing power. </a:t>
            </a:r>
            <a:endParaRPr lang="en-US" dirty="0">
              <a:effectLst/>
            </a:endParaRPr>
          </a:p>
          <a:p>
            <a:endParaRPr lang="en-US" dirty="0"/>
          </a:p>
        </p:txBody>
      </p:sp>
      <p:sp>
        <p:nvSpPr>
          <p:cNvPr id="4" name="Slide Number Placeholder 3">
            <a:extLst>
              <a:ext uri="{FF2B5EF4-FFF2-40B4-BE49-F238E27FC236}">
                <a16:creationId xmlns:a16="http://schemas.microsoft.com/office/drawing/2014/main" id="{F416784D-4F99-0B3F-77D3-426F4BA1E77E}"/>
              </a:ext>
            </a:extLst>
          </p:cNvPr>
          <p:cNvSpPr>
            <a:spLocks noGrp="1"/>
          </p:cNvSpPr>
          <p:nvPr>
            <p:ph type="sldNum" sz="quarter" idx="5"/>
          </p:nvPr>
        </p:nvSpPr>
        <p:spPr/>
        <p:txBody>
          <a:bodyPr/>
          <a:lstStyle/>
          <a:p>
            <a:fld id="{281CDF01-38C4-144D-952A-7E335BD7555B}" type="slidenum">
              <a:rPr lang="en-US" smtClean="0"/>
              <a:t>14</a:t>
            </a:fld>
            <a:endParaRPr lang="en-US"/>
          </a:p>
        </p:txBody>
      </p:sp>
    </p:spTree>
    <p:extLst>
      <p:ext uri="{BB962C8B-B14F-4D97-AF65-F5344CB8AC3E}">
        <p14:creationId xmlns:p14="http://schemas.microsoft.com/office/powerpoint/2010/main" val="2655345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3E3E3"/>
                </a:solidFill>
                <a:effectLst/>
                <a:latin typeface="Google Sans"/>
              </a:rPr>
              <a:t>Dex</a:t>
            </a:r>
            <a:r>
              <a:rPr lang="en-US" b="0" i="0" dirty="0">
                <a:solidFill>
                  <a:srgbClr val="E3E3E3"/>
                </a:solidFill>
                <a:effectLst/>
                <a:latin typeface="Google Sans"/>
              </a:rPr>
              <a:t> bytecode, short for Dalvik Executable bytecode, is a specific type of bytecode used by the Android platform. It plays a crucial role in how Android apps are executed on devices. </a:t>
            </a:r>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15</a:t>
            </a:fld>
            <a:endParaRPr lang="en-US"/>
          </a:p>
        </p:txBody>
      </p:sp>
    </p:spTree>
    <p:extLst>
      <p:ext uri="{BB962C8B-B14F-4D97-AF65-F5344CB8AC3E}">
        <p14:creationId xmlns:p14="http://schemas.microsoft.com/office/powerpoint/2010/main" val="1363241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Asset Packaging tool</a:t>
            </a:r>
          </a:p>
          <a:p>
            <a:r>
              <a:rPr lang="en-PK" sz="1200" b="0" i="0" kern="1200">
                <a:solidFill>
                  <a:schemeClr val="tx1"/>
                </a:solidFill>
                <a:effectLst/>
                <a:latin typeface="+mn-lt"/>
                <a:ea typeface="+mn-ea"/>
                <a:cs typeface="+mn-cs"/>
              </a:rPr>
              <a:t>Android Package Kit</a:t>
            </a:r>
          </a:p>
          <a:p>
            <a:pPr marL="0" marR="0" lvl="0" indent="0" algn="l" defTabSz="914400" rtl="0" eaLnBrk="1" fontAlgn="auto" latinLnBrk="0" hangingPunct="1">
              <a:lnSpc>
                <a:spcPct val="100000"/>
              </a:lnSpc>
              <a:spcBef>
                <a:spcPts val="0"/>
              </a:spcBef>
              <a:spcAft>
                <a:spcPts val="0"/>
              </a:spcAft>
              <a:buClrTx/>
              <a:buSzTx/>
              <a:buFontTx/>
              <a:buNone/>
              <a:tabLst/>
              <a:defRPr/>
            </a:pPr>
            <a:br>
              <a:rPr lang="en-PK" sz="1200" b="0" i="0" kern="1200">
                <a:solidFill>
                  <a:schemeClr val="tx1"/>
                </a:solidFill>
                <a:effectLst/>
                <a:latin typeface="+mn-lt"/>
                <a:ea typeface="+mn-ea"/>
                <a:cs typeface="+mn-cs"/>
              </a:rPr>
            </a:br>
            <a:r>
              <a:rPr lang="en-US" sz="1800" dirty="0">
                <a:effectLst/>
                <a:latin typeface="TimesNewRomanPSMT"/>
              </a:rPr>
              <a:t>Kotlin is interoperable with Java, so you should not run into any issues. </a:t>
            </a:r>
            <a:endParaRPr lang="en-US" dirty="0">
              <a:effectLst/>
            </a:endParaRPr>
          </a:p>
          <a:p>
            <a:endParaRPr lang="en-PK" sz="1200" b="0" i="0" kern="120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18</a:t>
            </a:fld>
            <a:endParaRPr lang="en-US"/>
          </a:p>
        </p:txBody>
      </p:sp>
    </p:spTree>
    <p:extLst>
      <p:ext uri="{BB962C8B-B14F-4D97-AF65-F5344CB8AC3E}">
        <p14:creationId xmlns:p14="http://schemas.microsoft.com/office/powerpoint/2010/main" val="3519099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19</a:t>
            </a:fld>
            <a:endParaRPr lang="en-US"/>
          </a:p>
        </p:txBody>
      </p:sp>
    </p:spTree>
    <p:extLst>
      <p:ext uri="{BB962C8B-B14F-4D97-AF65-F5344CB8AC3E}">
        <p14:creationId xmlns:p14="http://schemas.microsoft.com/office/powerpoint/2010/main" val="1145124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course we have discussed many things about apps. But, what is an app? App is an abbreviation of application. Apps are software programs that are executed in a computer, smartphone or other device. The most common use for the term app is to denominate software programs that run on smartphones or mobile devices. </a:t>
            </a:r>
            <a:endParaRPr lang="en-US" dirty="0"/>
          </a:p>
          <a:p>
            <a:r>
              <a:rPr lang="en-US" sz="1200" kern="1200" dirty="0">
                <a:solidFill>
                  <a:schemeClr val="tx1"/>
                </a:solidFill>
                <a:effectLst/>
                <a:latin typeface="+mn-lt"/>
                <a:ea typeface="+mn-ea"/>
                <a:cs typeface="+mn-cs"/>
              </a:rPr>
              <a:t>As we discussed previously, apps form part of Android's architecture. In Android, apps contain compiled Java code, data files and resources files used by each app. All of this comes packed up in a file denominated Android Application Package (APK), with extension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APKs are a variants of Java's JAR format. </a:t>
            </a:r>
            <a:endParaRPr lang="en-US" dirty="0"/>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20</a:t>
            </a:fld>
            <a:endParaRPr lang="en-US"/>
          </a:p>
        </p:txBody>
      </p:sp>
    </p:spTree>
    <p:extLst>
      <p:ext uri="{BB962C8B-B14F-4D97-AF65-F5344CB8AC3E}">
        <p14:creationId xmlns:p14="http://schemas.microsoft.com/office/powerpoint/2010/main" val="388997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Apps are packaged by using the tool AAPT (Android Asset Packaging Tool) which is included in Android SDK. To package an application, Java code is compiled, then, compiled libraries are also included and all the code is optimized so it can be executed in Android </a:t>
            </a:r>
            <a:r>
              <a:rPr lang="en-US" sz="1200" kern="1200" dirty="0" err="1">
                <a:solidFill>
                  <a:schemeClr val="tx1"/>
                </a:solidFill>
                <a:effectLst/>
                <a:latin typeface="+mn-lt"/>
                <a:ea typeface="+mn-ea"/>
                <a:cs typeface="+mn-cs"/>
              </a:rPr>
              <a:t>RunTime</a:t>
            </a:r>
            <a:r>
              <a:rPr lang="en-US" sz="1200" kern="1200" dirty="0">
                <a:solidFill>
                  <a:schemeClr val="tx1"/>
                </a:solidFill>
                <a:effectLst/>
                <a:latin typeface="+mn-lt"/>
                <a:ea typeface="+mn-ea"/>
                <a:cs typeface="+mn-cs"/>
              </a:rPr>
              <a:t>. Also, the package includes files of data and resources such as images, media files, xml, etc. An important file that is also included is the </a:t>
            </a:r>
            <a:r>
              <a:rPr lang="en-US" sz="1200" kern="1200" dirty="0" err="1">
                <a:solidFill>
                  <a:schemeClr val="tx1"/>
                </a:solidFill>
                <a:effectLst/>
                <a:latin typeface="+mn-lt"/>
                <a:ea typeface="+mn-ea"/>
                <a:cs typeface="+mn-cs"/>
              </a:rPr>
              <a:t>AndroidManifest.xml</a:t>
            </a:r>
            <a:r>
              <a:rPr lang="en-US" sz="1200" kern="1200" dirty="0">
                <a:solidFill>
                  <a:schemeClr val="tx1"/>
                </a:solidFill>
                <a:effectLst/>
                <a:latin typeface="+mn-lt"/>
                <a:ea typeface="+mn-ea"/>
                <a:cs typeface="+mn-cs"/>
              </a:rPr>
              <a:t>; we will cover its importance later on.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Android, APKs are distributed and managed through Google Play mainly but it also supports the installation directly on the device by using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files. </a:t>
            </a:r>
            <a:endParaRPr lang="en-US" dirty="0"/>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21</a:t>
            </a:fld>
            <a:endParaRPr lang="en-US"/>
          </a:p>
        </p:txBody>
      </p:sp>
    </p:spTree>
    <p:extLst>
      <p:ext uri="{BB962C8B-B14F-4D97-AF65-F5344CB8AC3E}">
        <p14:creationId xmlns:p14="http://schemas.microsoft.com/office/powerpoint/2010/main" val="396843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Android implements the principle of minimal privileges. This means that applications by default only access to components they need to execute the application and nothing more. Applications do not have permissions to access other parts of the system and this creates a safe execution environment. </a:t>
            </a:r>
            <a:endParaRPr lang="en-US" dirty="0"/>
          </a:p>
          <a:p>
            <a:r>
              <a:rPr lang="en-US" sz="1200" kern="1200" dirty="0">
                <a:solidFill>
                  <a:schemeClr val="tx1"/>
                </a:solidFill>
                <a:effectLst/>
                <a:latin typeface="+mn-lt"/>
                <a:ea typeface="+mn-ea"/>
                <a:cs typeface="+mn-cs"/>
              </a:rPr>
              <a:t>However, sometimes applications need to access system services or access data from other applications. To achieve this, there are some alternatives and being the most commonly used to ask the user for permission to access data or use peripherals of the device. For example, any developer must ask permissions to access text messages, camera, </a:t>
            </a:r>
            <a:r>
              <a:rPr lang="en-US" sz="1200" kern="1200" dirty="0" err="1">
                <a:solidFill>
                  <a:schemeClr val="tx1"/>
                </a:solidFill>
                <a:effectLst/>
                <a:latin typeface="+mn-lt"/>
                <a:ea typeface="+mn-ea"/>
                <a:cs typeface="+mn-cs"/>
              </a:rPr>
              <a:t>gps</a:t>
            </a:r>
            <a:r>
              <a:rPr lang="en-US" sz="1200" kern="1200" dirty="0">
                <a:solidFill>
                  <a:schemeClr val="tx1"/>
                </a:solidFill>
                <a:effectLst/>
                <a:latin typeface="+mn-lt"/>
                <a:ea typeface="+mn-ea"/>
                <a:cs typeface="+mn-cs"/>
              </a:rPr>
              <a:t>, etc. </a:t>
            </a:r>
            <a:endParaRPr lang="en-US" dirty="0"/>
          </a:p>
          <a:p>
            <a:r>
              <a:rPr lang="en-US" sz="1200" kern="1200" dirty="0">
                <a:solidFill>
                  <a:schemeClr val="tx1"/>
                </a:solidFill>
                <a:effectLst/>
                <a:latin typeface="+mn-lt"/>
                <a:ea typeface="+mn-ea"/>
                <a:cs typeface="+mn-cs"/>
              </a:rPr>
              <a:t>That is why when applications are installed or updated, a window pops up where the user is prompted to authorize the explicit permissions over services or peripherals of the device. If the user refuses to accept these requests, the application is not installed. </a:t>
            </a:r>
            <a:endParaRPr lang="en-US" dirty="0"/>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22</a:t>
            </a:fld>
            <a:endParaRPr lang="en-US"/>
          </a:p>
        </p:txBody>
      </p:sp>
    </p:spTree>
    <p:extLst>
      <p:ext uri="{BB962C8B-B14F-4D97-AF65-F5344CB8AC3E}">
        <p14:creationId xmlns:p14="http://schemas.microsoft.com/office/powerpoint/2010/main" val="2439297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global mobile app development market is likely to expand at 14 % CAGR (</a:t>
            </a:r>
            <a:r>
              <a:rPr lang="en-PK" sz="1200" b="0" i="0" kern="1200">
                <a:solidFill>
                  <a:schemeClr val="tx1"/>
                </a:solidFill>
                <a:effectLst/>
                <a:latin typeface="+mn-lt"/>
                <a:ea typeface="+mn-ea"/>
                <a:cs typeface="+mn-cs"/>
              </a:rPr>
              <a:t>Compound Annual Growth Rate</a:t>
            </a:r>
            <a:r>
              <a:rPr lang="en-US" sz="1200" b="0" i="0" kern="1200" dirty="0">
                <a:solidFill>
                  <a:schemeClr val="tx1"/>
                </a:solidFill>
                <a:effectLst/>
                <a:latin typeface="+mn-lt"/>
                <a:ea typeface="+mn-ea"/>
                <a:cs typeface="+mn-cs"/>
              </a:rPr>
              <a:t>) during the forecast period (2016-2022) </a:t>
            </a:r>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a:t>
            </a:fld>
            <a:endParaRPr lang="en-US"/>
          </a:p>
        </p:txBody>
      </p:sp>
    </p:spTree>
    <p:extLst>
      <p:ext uri="{BB962C8B-B14F-4D97-AF65-F5344CB8AC3E}">
        <p14:creationId xmlns:p14="http://schemas.microsoft.com/office/powerpoint/2010/main" val="3792237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23</a:t>
            </a:fld>
            <a:endParaRPr lang="en-US"/>
          </a:p>
        </p:txBody>
      </p:sp>
    </p:spTree>
    <p:extLst>
      <p:ext uri="{BB962C8B-B14F-4D97-AF65-F5344CB8AC3E}">
        <p14:creationId xmlns:p14="http://schemas.microsoft.com/office/powerpoint/2010/main" val="3766334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24</a:t>
            </a:fld>
            <a:endParaRPr lang="en-US"/>
          </a:p>
        </p:txBody>
      </p:sp>
    </p:spTree>
    <p:extLst>
      <p:ext uri="{BB962C8B-B14F-4D97-AF65-F5344CB8AC3E}">
        <p14:creationId xmlns:p14="http://schemas.microsoft.com/office/powerpoint/2010/main" val="572587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25</a:t>
            </a:fld>
            <a:endParaRPr lang="en-US"/>
          </a:p>
        </p:txBody>
      </p:sp>
    </p:spTree>
    <p:extLst>
      <p:ext uri="{BB962C8B-B14F-4D97-AF65-F5344CB8AC3E}">
        <p14:creationId xmlns:p14="http://schemas.microsoft.com/office/powerpoint/2010/main" val="2083671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Broadcast Receivers also lack of a graphical interface and are generally used to display alerts or notifications to the users. </a:t>
            </a:r>
            <a:endParaRPr lang="en-US" dirty="0"/>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26</a:t>
            </a:fld>
            <a:endParaRPr lang="en-US"/>
          </a:p>
        </p:txBody>
      </p:sp>
    </p:spTree>
    <p:extLst>
      <p:ext uri="{BB962C8B-B14F-4D97-AF65-F5344CB8AC3E}">
        <p14:creationId xmlns:p14="http://schemas.microsoft.com/office/powerpoint/2010/main" val="2658391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contact list is held in a content provider and for this reason, external applications such as </a:t>
            </a:r>
            <a:r>
              <a:rPr lang="en-US" dirty="0" err="1"/>
              <a:t>Whatsapp</a:t>
            </a:r>
            <a:r>
              <a:rPr lang="en-US" dirty="0"/>
              <a:t> or the </a:t>
            </a:r>
            <a:r>
              <a:rPr lang="en-US" dirty="0" err="1"/>
              <a:t>sms</a:t>
            </a:r>
            <a:r>
              <a:rPr lang="en-US" dirty="0"/>
              <a:t> app can access contacts.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Content Provider is implemented as a subclass of </a:t>
            </a:r>
            <a:r>
              <a:rPr lang="en-US" dirty="0" err="1"/>
              <a:t>ContentProvider</a:t>
            </a:r>
            <a:r>
              <a:rPr lang="en-US" dirty="0"/>
              <a:t> and must implement standard set of APIs that enable other apps to perform transactions. </a:t>
            </a:r>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27</a:t>
            </a:fld>
            <a:endParaRPr lang="en-US"/>
          </a:p>
        </p:txBody>
      </p:sp>
    </p:spTree>
    <p:extLst>
      <p:ext uri="{BB962C8B-B14F-4D97-AF65-F5344CB8AC3E}">
        <p14:creationId xmlns:p14="http://schemas.microsoft.com/office/powerpoint/2010/main" val="382818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Intents are asynchronous messages that send activities, services and broadcast receivers. The most common use of intents is to move from one activity to another, for example, when a user clicks a button to launch the next activity. It is possible to pass information, including objects, from one activity to another. Intents can also open other Android applications. Because this is a very important part of Android, we will review it more in depth later in the course. </a:t>
            </a:r>
            <a:endParaRPr lang="en-US" dirty="0"/>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28</a:t>
            </a:fld>
            <a:endParaRPr lang="en-US"/>
          </a:p>
        </p:txBody>
      </p:sp>
    </p:spTree>
    <p:extLst>
      <p:ext uri="{BB962C8B-B14F-4D97-AF65-F5344CB8AC3E}">
        <p14:creationId xmlns:p14="http://schemas.microsoft.com/office/powerpoint/2010/main" val="97799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app's package name, which usually matches your code's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components of the app, which include all activities, services, broadcast receivers, and content providers.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permissions that the app needs in order to access protected parts of the system or other apps.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hardware and software features the app requires, which affects which devices can install the app from Google Play.</a:t>
            </a:r>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29</a:t>
            </a:fld>
            <a:endParaRPr lang="en-US"/>
          </a:p>
        </p:txBody>
      </p:sp>
    </p:spTree>
    <p:extLst>
      <p:ext uri="{BB962C8B-B14F-4D97-AF65-F5344CB8AC3E}">
        <p14:creationId xmlns:p14="http://schemas.microsoft.com/office/powerpoint/2010/main" val="2782218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app's package name, which usually matches your code's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components of the app, which include all activities, services, broadcast receivers, and content providers.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permissions that the app needs in order to access protected parts of the system or other apps.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hardware and software features the app requires, which affects which devices can install the app from Google Play.</a:t>
            </a:r>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30</a:t>
            </a:fld>
            <a:endParaRPr lang="en-US"/>
          </a:p>
        </p:txBody>
      </p:sp>
    </p:spTree>
    <p:extLst>
      <p:ext uri="{BB962C8B-B14F-4D97-AF65-F5344CB8AC3E}">
        <p14:creationId xmlns:p14="http://schemas.microsoft.com/office/powerpoint/2010/main" val="2505655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31</a:t>
            </a:fld>
            <a:endParaRPr lang="en-US"/>
          </a:p>
        </p:txBody>
      </p:sp>
    </p:spTree>
    <p:extLst>
      <p:ext uri="{BB962C8B-B14F-4D97-AF65-F5344CB8AC3E}">
        <p14:creationId xmlns:p14="http://schemas.microsoft.com/office/powerpoint/2010/main" val="2802951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Suspended apps can be cleaned up by Android’s resource management and this happens as a last resource when the device is running low on memory. All this process is part of the activity lifecycle that we will review later on. </a:t>
            </a:r>
            <a:endParaRPr lang="en-US"/>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32</a:t>
            </a:fld>
            <a:endParaRPr lang="en-US"/>
          </a:p>
        </p:txBody>
      </p:sp>
    </p:spTree>
    <p:extLst>
      <p:ext uri="{BB962C8B-B14F-4D97-AF65-F5344CB8AC3E}">
        <p14:creationId xmlns:p14="http://schemas.microsoft.com/office/powerpoint/2010/main" val="145993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a:t>
            </a:fld>
            <a:endParaRPr lang="en-US"/>
          </a:p>
        </p:txBody>
      </p:sp>
    </p:spTree>
    <p:extLst>
      <p:ext uri="{BB962C8B-B14F-4D97-AF65-F5344CB8AC3E}">
        <p14:creationId xmlns:p14="http://schemas.microsoft.com/office/powerpoint/2010/main" val="272340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Even though it is possible to create applications that are silently executed in background and are invisible for the user, it is preferred that the user can control these processes. Services is another topic that will be reviewed more in depth later in the course. </a:t>
            </a:r>
            <a:endParaRPr lang="en-US"/>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33</a:t>
            </a:fld>
            <a:endParaRPr lang="en-US"/>
          </a:p>
        </p:txBody>
      </p:sp>
    </p:spTree>
    <p:extLst>
      <p:ext uri="{BB962C8B-B14F-4D97-AF65-F5344CB8AC3E}">
        <p14:creationId xmlns:p14="http://schemas.microsoft.com/office/powerpoint/2010/main" val="2359959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Intermittent applications are a combination of the two previous types. </a:t>
            </a:r>
            <a:r>
              <a:rPr lang="en-US" sz="1400" b="1" kern="1200">
                <a:solidFill>
                  <a:schemeClr val="tx1"/>
                </a:solidFill>
                <a:effectLst/>
                <a:latin typeface="+mn-lt"/>
                <a:ea typeface="+mn-ea"/>
                <a:cs typeface="+mn-cs"/>
              </a:rPr>
              <a:t>They are applications that have a graphical interface where the user can interact with the app, but also listens in the background for events. An example of this type of applications are chat applications, where the user can receive messages even though the app is closed and can also open the app and read all of the messages received.</a:t>
            </a:r>
            <a:r>
              <a:rPr lang="en-US" sz="1200" kern="1200">
                <a:solidFill>
                  <a:schemeClr val="tx1"/>
                </a:solidFill>
                <a:effectLst/>
                <a:latin typeface="+mn-lt"/>
                <a:ea typeface="+mn-ea"/>
                <a:cs typeface="+mn-cs"/>
              </a:rPr>
              <a:t> When developing this types of applications developers must consider all of the application states. This is very important because it can prevent undesired behaviors such as displaying app notifications when the app is running. </a:t>
            </a:r>
            <a:endParaRPr lang="en-US"/>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34</a:t>
            </a:fld>
            <a:endParaRPr lang="en-US"/>
          </a:p>
        </p:txBody>
      </p:sp>
    </p:spTree>
    <p:extLst>
      <p:ext uri="{BB962C8B-B14F-4D97-AF65-F5344CB8AC3E}">
        <p14:creationId xmlns:p14="http://schemas.microsoft.com/office/powerpoint/2010/main" val="1973301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They are applications that have a small graphic interface within the user’s home screen and are also known as mini-apps. The user can interact with the widget without the need of opening the app. Widgets are commonly used to display information to the user, for example: weather, battery percentage, news, emails, etc. Widgets can be static or dynamic. A widget can also perform actions to control hardware peripherals. A user can move widgets through the launcher’s home pages or change their size if the widget supports it. </a:t>
            </a:r>
            <a:endParaRPr lang="en-US"/>
          </a:p>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35</a:t>
            </a:fld>
            <a:endParaRPr lang="en-US"/>
          </a:p>
        </p:txBody>
      </p:sp>
    </p:spTree>
    <p:extLst>
      <p:ext uri="{BB962C8B-B14F-4D97-AF65-F5344CB8AC3E}">
        <p14:creationId xmlns:p14="http://schemas.microsoft.com/office/powerpoint/2010/main" val="324009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4</a:t>
            </a:fld>
            <a:endParaRPr lang="en-US"/>
          </a:p>
        </p:txBody>
      </p:sp>
    </p:spTree>
    <p:extLst>
      <p:ext uri="{BB962C8B-B14F-4D97-AF65-F5344CB8AC3E}">
        <p14:creationId xmlns:p14="http://schemas.microsoft.com/office/powerpoint/2010/main" val="308635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Industrial Internet</a:t>
            </a:r>
            <a:r>
              <a:rPr lang="en-US" sz="1200" b="0" i="0" kern="1200" dirty="0">
                <a:solidFill>
                  <a:schemeClr val="tx1"/>
                </a:solidFill>
                <a:effectLst/>
                <a:latin typeface="+mn-lt"/>
                <a:ea typeface="+mn-ea"/>
                <a:cs typeface="+mn-cs"/>
              </a:rPr>
              <a:t> is the integration and linking of big data, analytical tools and wireless networks with physical and industrial equipment, or otherwise applying meta-level networking functions, to distributed systems.</a:t>
            </a:r>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6</a:t>
            </a:fld>
            <a:endParaRPr lang="en-US"/>
          </a:p>
        </p:txBody>
      </p:sp>
    </p:spTree>
    <p:extLst>
      <p:ext uri="{BB962C8B-B14F-4D97-AF65-F5344CB8AC3E}">
        <p14:creationId xmlns:p14="http://schemas.microsoft.com/office/powerpoint/2010/main" val="1727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Open Handset Alliance is a consortium of 84 firms to develop open standards for mobile devices.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Linux Middleware: </a:t>
            </a:r>
            <a:r>
              <a:rPr lang="en-US" sz="1200" b="1" i="0" kern="1200" dirty="0">
                <a:solidFill>
                  <a:schemeClr val="tx1"/>
                </a:solidFill>
                <a:effectLst/>
                <a:latin typeface="+mn-lt"/>
                <a:ea typeface="+mn-ea"/>
                <a:cs typeface="+mn-cs"/>
              </a:rPr>
              <a:t>Android libraries and Android runtime, and Android Framework</a:t>
            </a:r>
          </a:p>
          <a:p>
            <a:r>
              <a:rPr lang="en-US" sz="1200" b="0" i="0" kern="1200" dirty="0" err="1">
                <a:solidFill>
                  <a:schemeClr val="tx1"/>
                </a:solidFill>
                <a:effectLst/>
                <a:latin typeface="+mn-lt"/>
                <a:ea typeface="+mn-ea"/>
                <a:cs typeface="+mn-cs"/>
              </a:rPr>
              <a:t>kerrnel</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which essentially deals with the underlying hardware</a:t>
            </a:r>
          </a:p>
          <a:p>
            <a:r>
              <a:rPr lang="en-US" dirty="0"/>
              <a:t>Application layer: this is where the user encounters the Android platform.</a:t>
            </a:r>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and Android are two different things</a:t>
            </a:r>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7</a:t>
            </a:fld>
            <a:endParaRPr lang="en-US"/>
          </a:p>
        </p:txBody>
      </p:sp>
    </p:spTree>
    <p:extLst>
      <p:ext uri="{BB962C8B-B14F-4D97-AF65-F5344CB8AC3E}">
        <p14:creationId xmlns:p14="http://schemas.microsoft.com/office/powerpoint/2010/main" val="2089873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It all started in 200</a:t>
            </a:r>
            <a:r>
              <a:rPr lang="en-US" sz="1200" b="0" i="0" kern="1200" dirty="0">
                <a:solidFill>
                  <a:schemeClr val="tx1"/>
                </a:solidFill>
                <a:effectLst/>
                <a:latin typeface="+mn-lt"/>
                <a:ea typeface="+mn-ea"/>
                <a:cs typeface="+mn-cs"/>
              </a:rPr>
              <a:t>8, so close to a decade ago, looking at today's date.</a:t>
            </a:r>
          </a:p>
          <a:p>
            <a:r>
              <a:rPr lang="en-US" sz="1200" b="0" i="0" kern="1200" dirty="0">
                <a:solidFill>
                  <a:schemeClr val="tx1"/>
                </a:solidFill>
                <a:effectLst/>
                <a:latin typeface="+mn-lt"/>
                <a:ea typeface="+mn-ea"/>
                <a:cs typeface="+mn-cs"/>
              </a:rPr>
              <a:t>What started out as a small company which was developing Android,</a:t>
            </a:r>
          </a:p>
          <a:p>
            <a:r>
              <a:rPr lang="en-US" sz="1200" b="0" i="0" kern="1200" dirty="0">
                <a:solidFill>
                  <a:schemeClr val="tx1"/>
                </a:solidFill>
                <a:effectLst/>
                <a:latin typeface="+mn-lt"/>
                <a:ea typeface="+mn-ea"/>
                <a:cs typeface="+mn-cs"/>
              </a:rPr>
              <a:t>which was later acquired by Google.</a:t>
            </a:r>
          </a:p>
          <a:p>
            <a:r>
              <a:rPr lang="en-US" sz="1200" b="0" i="0" kern="1200" dirty="0">
                <a:solidFill>
                  <a:schemeClr val="tx1"/>
                </a:solidFill>
                <a:effectLst/>
                <a:latin typeface="+mn-lt"/>
                <a:ea typeface="+mn-ea"/>
                <a:cs typeface="+mn-cs"/>
              </a:rPr>
              <a:t>And then the first version of Android, which</a:t>
            </a:r>
          </a:p>
          <a:p>
            <a:r>
              <a:rPr lang="en-US" sz="1200" b="0" i="0" kern="1200" dirty="0">
                <a:solidFill>
                  <a:schemeClr val="tx1"/>
                </a:solidFill>
                <a:effectLst/>
                <a:latin typeface="+mn-lt"/>
                <a:ea typeface="+mn-ea"/>
                <a:cs typeface="+mn-cs"/>
              </a:rPr>
              <a:t>was a base version-- there were no actual devices released for that-- that</a:t>
            </a:r>
          </a:p>
          <a:p>
            <a:r>
              <a:rPr lang="en-US" sz="1200" b="0" i="0" kern="1200" dirty="0">
                <a:solidFill>
                  <a:schemeClr val="tx1"/>
                </a:solidFill>
                <a:effectLst/>
                <a:latin typeface="+mn-lt"/>
                <a:ea typeface="+mn-ea"/>
                <a:cs typeface="+mn-cs"/>
              </a:rPr>
              <a:t>was made available in September 2008.</a:t>
            </a:r>
          </a:p>
          <a:p>
            <a:r>
              <a:rPr lang="en-US" sz="1200" b="0" i="0" kern="1200" dirty="0">
                <a:solidFill>
                  <a:schemeClr val="tx1"/>
                </a:solidFill>
                <a:effectLst/>
                <a:latin typeface="+mn-lt"/>
                <a:ea typeface="+mn-ea"/>
                <a:cs typeface="+mn-cs"/>
              </a:rPr>
              <a:t>Thereafter, the first usable version was Android Cupcake,</a:t>
            </a:r>
          </a:p>
          <a:p>
            <a:r>
              <a:rPr lang="en-US" sz="1200" b="0" i="0" kern="1200" dirty="0">
                <a:solidFill>
                  <a:schemeClr val="tx1"/>
                </a:solidFill>
                <a:effectLst/>
                <a:latin typeface="+mn-lt"/>
                <a:ea typeface="+mn-ea"/>
                <a:cs typeface="+mn-cs"/>
              </a:rPr>
              <a:t>which came into April 2009.</a:t>
            </a:r>
          </a:p>
        </p:txBody>
      </p:sp>
      <p:sp>
        <p:nvSpPr>
          <p:cNvPr id="4" name="Slide Number Placeholder 3"/>
          <p:cNvSpPr>
            <a:spLocks noGrp="1"/>
          </p:cNvSpPr>
          <p:nvPr>
            <p:ph type="sldNum" sz="quarter" idx="5"/>
          </p:nvPr>
        </p:nvSpPr>
        <p:spPr/>
        <p:txBody>
          <a:bodyPr/>
          <a:lstStyle/>
          <a:p>
            <a:fld id="{281CDF01-38C4-144D-952A-7E335BD7555B}" type="slidenum">
              <a:rPr lang="en-US" smtClean="0"/>
              <a:t>8</a:t>
            </a:fld>
            <a:endParaRPr lang="en-US"/>
          </a:p>
        </p:txBody>
      </p:sp>
    </p:spTree>
    <p:extLst>
      <p:ext uri="{BB962C8B-B14F-4D97-AF65-F5344CB8AC3E}">
        <p14:creationId xmlns:p14="http://schemas.microsoft.com/office/powerpoint/2010/main" val="15370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CDF01-38C4-144D-952A-7E335BD7555B}" type="slidenum">
              <a:rPr lang="en-US" smtClean="0"/>
              <a:t>9</a:t>
            </a:fld>
            <a:endParaRPr lang="en-US"/>
          </a:p>
        </p:txBody>
      </p:sp>
    </p:spTree>
    <p:extLst>
      <p:ext uri="{BB962C8B-B14F-4D97-AF65-F5344CB8AC3E}">
        <p14:creationId xmlns:p14="http://schemas.microsoft.com/office/powerpoint/2010/main" val="2689578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Android </a:t>
            </a:r>
            <a:r>
              <a:rPr lang="en-US" sz="1200" b="1" i="0" kern="1200" dirty="0" err="1">
                <a:solidFill>
                  <a:schemeClr val="tx1"/>
                </a:solidFill>
                <a:effectLst/>
                <a:latin typeface="+mn-lt"/>
                <a:ea typeface="+mn-ea"/>
                <a:cs typeface="+mn-cs"/>
              </a:rPr>
              <a:t>Aplication</a:t>
            </a:r>
            <a:r>
              <a:rPr lang="en-US" sz="1200" b="1" i="0" kern="1200" dirty="0">
                <a:solidFill>
                  <a:schemeClr val="tx1"/>
                </a:solidFill>
                <a:effectLst/>
                <a:latin typeface="+mn-lt"/>
                <a:ea typeface="+mn-ea"/>
                <a:cs typeface="+mn-cs"/>
              </a:rPr>
              <a:t> framework</a:t>
            </a:r>
            <a:r>
              <a:rPr lang="en-US" sz="1200" b="0" i="0" kern="1200" dirty="0">
                <a:solidFill>
                  <a:schemeClr val="tx1"/>
                </a:solidFill>
                <a:effectLst/>
                <a:latin typeface="+mn-lt"/>
                <a:ea typeface="+mn-ea"/>
                <a:cs typeface="+mn-cs"/>
              </a:rPr>
              <a:t>: Now, below the application layer, of course, you have the Android Application Framework.</a:t>
            </a:r>
          </a:p>
          <a:p>
            <a:r>
              <a:rPr lang="en-US" sz="1200" b="0" i="0" kern="1200" dirty="0">
                <a:solidFill>
                  <a:schemeClr val="tx1"/>
                </a:solidFill>
                <a:effectLst/>
                <a:latin typeface="+mn-lt"/>
                <a:ea typeface="+mn-ea"/>
                <a:cs typeface="+mn-cs"/>
              </a:rPr>
              <a:t>So when you develop your applications, you will be making use of the API </a:t>
            </a:r>
            <a:r>
              <a:rPr lang="en-US" sz="1200" b="0" i="0" u="none" kern="1200" dirty="0">
                <a:solidFill>
                  <a:schemeClr val="tx1"/>
                </a:solidFill>
                <a:effectLst/>
                <a:latin typeface="+mn-lt"/>
                <a:ea typeface="+mn-ea"/>
                <a:cs typeface="+mn-cs"/>
              </a:rPr>
              <a:t>that the </a:t>
            </a:r>
            <a:r>
              <a:rPr lang="en-US" sz="1200" b="1" i="0" u="none" kern="1200" dirty="0">
                <a:solidFill>
                  <a:schemeClr val="tx1"/>
                </a:solidFill>
                <a:effectLst/>
                <a:latin typeface="+mn-lt"/>
                <a:ea typeface="+mn-ea"/>
                <a:cs typeface="+mn-cs"/>
              </a:rPr>
              <a:t>Android Application Framework exports for you </a:t>
            </a:r>
            <a:r>
              <a:rPr lang="en-US" sz="1200" b="0" i="0" u="none" kern="1200" dirty="0">
                <a:solidFill>
                  <a:schemeClr val="tx1"/>
                </a:solidFill>
                <a:effectLst/>
                <a:latin typeface="+mn-lt"/>
                <a:ea typeface="+mn-ea"/>
                <a:cs typeface="+mn-cs"/>
              </a:rPr>
              <a:t>to make use of.</a:t>
            </a:r>
          </a:p>
          <a:p>
            <a:endParaRPr lang="en-US" sz="1200" b="0" i="0" u="none" kern="1200" dirty="0">
              <a:solidFill>
                <a:schemeClr val="tx1"/>
              </a:solidFill>
              <a:effectLst/>
              <a:latin typeface="+mn-lt"/>
              <a:ea typeface="+mn-ea"/>
              <a:cs typeface="+mn-cs"/>
            </a:endParaRPr>
          </a:p>
          <a:p>
            <a:r>
              <a:rPr lang="en-US" sz="1200" b="1" i="0" u="none" kern="1200" dirty="0">
                <a:solidFill>
                  <a:schemeClr val="tx1"/>
                </a:solidFill>
                <a:effectLst/>
                <a:latin typeface="+mn-lt"/>
                <a:ea typeface="+mn-ea"/>
                <a:cs typeface="+mn-cs"/>
              </a:rPr>
              <a:t>Libraries</a:t>
            </a:r>
            <a:r>
              <a:rPr lang="en-US" sz="1200" b="0" i="0" u="none" kern="1200" dirty="0">
                <a:solidFill>
                  <a:schemeClr val="tx1"/>
                </a:solidFill>
                <a:effectLst/>
                <a:latin typeface="+mn-lt"/>
                <a:ea typeface="+mn-ea"/>
                <a:cs typeface="+mn-cs"/>
              </a:rPr>
              <a:t>: These libraries are typically implemented in C and C++.</a:t>
            </a:r>
          </a:p>
          <a:p>
            <a:endParaRPr lang="en-US" sz="1200" b="0" i="0" u="none" kern="1200" dirty="0">
              <a:solidFill>
                <a:schemeClr val="tx1"/>
              </a:solidFill>
              <a:effectLst/>
              <a:latin typeface="+mn-lt"/>
              <a:ea typeface="+mn-ea"/>
              <a:cs typeface="+mn-cs"/>
            </a:endParaRPr>
          </a:p>
          <a:p>
            <a:r>
              <a:rPr lang="en-US" sz="1200" b="1" i="0" u="none" kern="1200" dirty="0">
                <a:solidFill>
                  <a:schemeClr val="tx1"/>
                </a:solidFill>
                <a:effectLst/>
                <a:latin typeface="+mn-lt"/>
                <a:ea typeface="+mn-ea"/>
                <a:cs typeface="+mn-cs"/>
              </a:rPr>
              <a:t>Android Runtime: </a:t>
            </a:r>
            <a:r>
              <a:rPr lang="en-US" sz="1200" b="0" i="0" u="none" kern="1200" dirty="0">
                <a:solidFill>
                  <a:schemeClr val="tx1"/>
                </a:solidFill>
                <a:effectLst/>
                <a:latin typeface="+mn-lt"/>
                <a:ea typeface="+mn-ea"/>
                <a:cs typeface="+mn-cs"/>
              </a:rPr>
              <a:t>Java virtual machine optimized for mobile platform environment</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Older </a:t>
            </a:r>
            <a:r>
              <a:rPr lang="en-US" sz="1200" b="0" i="0" u="none" kern="1200" dirty="0" err="1">
                <a:solidFill>
                  <a:schemeClr val="tx1"/>
                </a:solidFill>
                <a:effectLst/>
                <a:latin typeface="+mn-lt"/>
                <a:ea typeface="+mn-ea"/>
                <a:cs typeface="+mn-cs"/>
              </a:rPr>
              <a:t>verions</a:t>
            </a:r>
            <a:r>
              <a:rPr lang="en-US" sz="1200" b="0" i="0" u="none" kern="1200" dirty="0">
                <a:solidFill>
                  <a:schemeClr val="tx1"/>
                </a:solidFill>
                <a:effectLst/>
                <a:latin typeface="+mn-lt"/>
                <a:ea typeface="+mn-ea"/>
                <a:cs typeface="+mn-cs"/>
              </a:rPr>
              <a:t> (Jellybeans) used to have a machine called Dalvik Virtual Machine </a:t>
            </a:r>
          </a:p>
          <a:p>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81CDF01-38C4-144D-952A-7E335BD7555B}" type="slidenum">
              <a:rPr lang="en-US" smtClean="0"/>
              <a:t>10</a:t>
            </a:fld>
            <a:endParaRPr lang="en-US"/>
          </a:p>
        </p:txBody>
      </p:sp>
    </p:spTree>
    <p:extLst>
      <p:ext uri="{BB962C8B-B14F-4D97-AF65-F5344CB8AC3E}">
        <p14:creationId xmlns:p14="http://schemas.microsoft.com/office/powerpoint/2010/main" val="3087618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bg1"/>
                </a:solidFill>
                <a:latin typeface="Calibri"/>
                <a:cs typeface="Calibri"/>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E495-0E29-A9C0-6D69-23BAE2A4C5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31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9144000" cy="5143500"/>
          </a:xfrm>
          <a:prstGeom prst="rect">
            <a:avLst/>
          </a:prstGeom>
          <a:blipFill>
            <a:blip r:embed="rId8" cstate="print"/>
            <a:stretch>
              <a:fillRect/>
            </a:stretch>
          </a:blipFill>
        </p:spPr>
        <p:txBody>
          <a:bodyPr wrap="square" lIns="0" tIns="0" rIns="0" bIns="0" rtlCol="0"/>
          <a:lstStyle/>
          <a:p>
            <a:endParaRPr/>
          </a:p>
        </p:txBody>
      </p:sp>
      <p:sp>
        <p:nvSpPr>
          <p:cNvPr id="17" name="bk object 17"/>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p:spPr>
        <p:txBody>
          <a:bodyPr wrap="square" lIns="0" tIns="0" rIns="0" bIns="0" rtlCol="0"/>
          <a:lstStyle/>
          <a:p>
            <a:endParaRPr/>
          </a:p>
        </p:txBody>
      </p:sp>
      <p:sp>
        <p:nvSpPr>
          <p:cNvPr id="2" name="Holder 2"/>
          <p:cNvSpPr>
            <a:spLocks noGrp="1"/>
          </p:cNvSpPr>
          <p:nvPr>
            <p:ph type="title"/>
          </p:nvPr>
        </p:nvSpPr>
        <p:spPr>
          <a:xfrm>
            <a:off x="734651" y="1355768"/>
            <a:ext cx="7674696" cy="817880"/>
          </a:xfrm>
          <a:prstGeom prst="rect">
            <a:avLst/>
          </a:prstGeom>
        </p:spPr>
        <p:txBody>
          <a:bodyPr wrap="square" lIns="0" tIns="0" rIns="0" bIns="0">
            <a:spAutoFit/>
          </a:bodyPr>
          <a:lstStyle>
            <a:lvl1pPr>
              <a:defRPr sz="5200" b="0" i="0">
                <a:solidFill>
                  <a:schemeClr val="bg1"/>
                </a:solidFill>
                <a:latin typeface="Calibri"/>
                <a:cs typeface="Calibri"/>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6.xml"/><Relationship Id="rId16"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82D8F9-B034-8C41-A851-E42FDF411416}"/>
              </a:ext>
            </a:extLst>
          </p:cNvPr>
          <p:cNvSpPr txBox="1"/>
          <p:nvPr/>
        </p:nvSpPr>
        <p:spPr>
          <a:xfrm>
            <a:off x="1447800" y="2114550"/>
            <a:ext cx="594360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Mobile Application Development</a:t>
            </a:r>
          </a:p>
          <a:p>
            <a:pPr algn="ctr"/>
            <a:r>
              <a:rPr lang="en-US" sz="2400" dirty="0">
                <a:latin typeface="Arial" panose="020B0604020202020204" pitchFamily="34" charset="0"/>
                <a:cs typeface="Arial" panose="020B0604020202020204" pitchFamily="34" charset="0"/>
              </a:rPr>
              <a:t>Week: 1</a:t>
            </a:r>
          </a:p>
        </p:txBody>
      </p:sp>
      <p:sp>
        <p:nvSpPr>
          <p:cNvPr id="6" name="TextBox 5">
            <a:extLst>
              <a:ext uri="{FF2B5EF4-FFF2-40B4-BE49-F238E27FC236}">
                <a16:creationId xmlns:a16="http://schemas.microsoft.com/office/drawing/2014/main" id="{293B8C16-9193-EB4B-A932-874B70A48707}"/>
              </a:ext>
            </a:extLst>
          </p:cNvPr>
          <p:cNvSpPr txBox="1"/>
          <p:nvPr/>
        </p:nvSpPr>
        <p:spPr>
          <a:xfrm>
            <a:off x="2510186" y="3028950"/>
            <a:ext cx="41148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Dr. Adnan Manzoor</a:t>
            </a:r>
          </a:p>
        </p:txBody>
      </p:sp>
    </p:spTree>
    <p:extLst>
      <p:ext uri="{BB962C8B-B14F-4D97-AF65-F5344CB8AC3E}">
        <p14:creationId xmlns:p14="http://schemas.microsoft.com/office/powerpoint/2010/main" val="497822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CB2EDA-1C30-5B48-BFBE-7175D1DB8208}"/>
              </a:ext>
            </a:extLst>
          </p:cNvPr>
          <p:cNvSpPr>
            <a:spLocks noGrp="1"/>
          </p:cNvSpPr>
          <p:nvPr>
            <p:ph type="title"/>
          </p:nvPr>
        </p:nvSpPr>
        <p:spPr>
          <a:xfrm>
            <a:off x="730238" y="256664"/>
            <a:ext cx="7674696" cy="738664"/>
          </a:xfrm>
        </p:spPr>
        <p:txBody>
          <a:bodyPr/>
          <a:lstStyle/>
          <a:p>
            <a:r>
              <a:rPr lang="en-US" sz="2400" dirty="0">
                <a:latin typeface="Arial" panose="020B0604020202020204" pitchFamily="34" charset="0"/>
                <a:cs typeface="Arial" panose="020B0604020202020204" pitchFamily="34" charset="0"/>
              </a:rPr>
              <a:t>Android Architecture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pic>
        <p:nvPicPr>
          <p:cNvPr id="7" name="Picture 5">
            <a:extLst>
              <a:ext uri="{FF2B5EF4-FFF2-40B4-BE49-F238E27FC236}">
                <a16:creationId xmlns:a16="http://schemas.microsoft.com/office/drawing/2014/main" id="{6F533748-2CA4-2D4A-B538-0D04E7005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62895" y="625996"/>
            <a:ext cx="7267369" cy="4030849"/>
          </a:xfrm>
          <a:prstGeom prst="rect">
            <a:avLst/>
          </a:prstGeom>
          <a:noFill/>
        </p:spPr>
      </p:pic>
    </p:spTree>
    <p:extLst>
      <p:ext uri="{BB962C8B-B14F-4D97-AF65-F5344CB8AC3E}">
        <p14:creationId xmlns:p14="http://schemas.microsoft.com/office/powerpoint/2010/main" val="2475129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5">
            <a:extLst>
              <a:ext uri="{FF2B5EF4-FFF2-40B4-BE49-F238E27FC236}">
                <a16:creationId xmlns:a16="http://schemas.microsoft.com/office/drawing/2014/main" id="{B79369A5-33F0-444A-A728-761DAE574513}"/>
              </a:ext>
            </a:extLst>
          </p:cNvPr>
          <p:cNvSpPr>
            <a:spLocks noGrp="1" noChangeArrowheads="1"/>
          </p:cNvSpPr>
          <p:nvPr>
            <p:ph type="title"/>
          </p:nvPr>
        </p:nvSpPr>
        <p:spPr>
          <a:xfrm>
            <a:off x="734652" y="162560"/>
            <a:ext cx="7674696" cy="817880"/>
          </a:xfrm>
        </p:spPr>
        <p:txBody>
          <a:bodyPr/>
          <a:lstStyle/>
          <a:p>
            <a:pPr eaLnBrk="1" hangingPunct="1"/>
            <a:r>
              <a:rPr lang="en-US" altLang="en-US" dirty="0"/>
              <a:t>Linux Kernel</a:t>
            </a:r>
          </a:p>
        </p:txBody>
      </p:sp>
      <p:graphicFrame>
        <p:nvGraphicFramePr>
          <p:cNvPr id="22530" name="Object 2">
            <a:extLst>
              <a:ext uri="{FF2B5EF4-FFF2-40B4-BE49-F238E27FC236}">
                <a16:creationId xmlns:a16="http://schemas.microsoft.com/office/drawing/2014/main" id="{FD345E70-14A5-104D-829D-DB6A27FB39D0}"/>
              </a:ext>
            </a:extLst>
          </p:cNvPr>
          <p:cNvGraphicFramePr>
            <a:graphicFrameLocks noGrp="1" noChangeAspect="1"/>
          </p:cNvGraphicFramePr>
          <p:nvPr>
            <p:ph idx="1"/>
          </p:nvPr>
        </p:nvGraphicFramePr>
        <p:xfrm>
          <a:off x="1543050" y="3714750"/>
          <a:ext cx="6172200" cy="857250"/>
        </p:xfrm>
        <a:graphic>
          <a:graphicData uri="http://schemas.openxmlformats.org/presentationml/2006/ole">
            <mc:AlternateContent xmlns:mc="http://schemas.openxmlformats.org/markup-compatibility/2006">
              <mc:Choice xmlns:v="urn:schemas-microsoft-com:vml" Requires="v">
                <p:oleObj name="Bitmap Image" r:id="rId3" imgW="6445250" imgH="895350" progId="Paint.Picture">
                  <p:embed/>
                </p:oleObj>
              </mc:Choice>
              <mc:Fallback>
                <p:oleObj name="Bitmap Image" r:id="rId3" imgW="6445250" imgH="895350" progId="Paint.Picture">
                  <p:embed/>
                  <p:pic>
                    <p:nvPicPr>
                      <p:cNvPr id="22530" name="Object 2">
                        <a:extLst>
                          <a:ext uri="{FF2B5EF4-FFF2-40B4-BE49-F238E27FC236}">
                            <a16:creationId xmlns:a16="http://schemas.microsoft.com/office/drawing/2014/main" id="{FD345E70-14A5-104D-829D-DB6A27FB3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3714750"/>
                        <a:ext cx="61722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Rectangle 7">
            <a:extLst>
              <a:ext uri="{FF2B5EF4-FFF2-40B4-BE49-F238E27FC236}">
                <a16:creationId xmlns:a16="http://schemas.microsoft.com/office/drawing/2014/main" id="{39CC1E15-F901-0A45-A01A-8392D2BC874B}"/>
              </a:ext>
            </a:extLst>
          </p:cNvPr>
          <p:cNvSpPr>
            <a:spLocks noChangeArrowheads="1"/>
          </p:cNvSpPr>
          <p:nvPr/>
        </p:nvSpPr>
        <p:spPr bwMode="auto">
          <a:xfrm>
            <a:off x="1485900" y="1200150"/>
            <a:ext cx="6172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dirty="0"/>
              <a:t>Device drivers</a:t>
            </a:r>
          </a:p>
          <a:p>
            <a:pPr eaLnBrk="1" hangingPunct="1">
              <a:spcBef>
                <a:spcPct val="20000"/>
              </a:spcBef>
              <a:buFontTx/>
              <a:buChar char="•"/>
            </a:pPr>
            <a:r>
              <a:rPr lang="en-US" altLang="en-US" dirty="0"/>
              <a:t>Memory management</a:t>
            </a:r>
          </a:p>
          <a:p>
            <a:pPr eaLnBrk="1" hangingPunct="1">
              <a:spcBef>
                <a:spcPct val="20000"/>
              </a:spcBef>
              <a:buFontTx/>
              <a:buChar char="•"/>
            </a:pPr>
            <a:r>
              <a:rPr lang="en-US" altLang="en-US" dirty="0"/>
              <a:t>Process management</a:t>
            </a:r>
          </a:p>
          <a:p>
            <a:pPr eaLnBrk="1" hangingPunct="1">
              <a:spcBef>
                <a:spcPct val="20000"/>
              </a:spcBef>
              <a:buFontTx/>
              <a:buChar char="•"/>
            </a:pPr>
            <a:r>
              <a:rPr lang="en-US" altLang="en-US" dirty="0"/>
              <a:t>Networking</a:t>
            </a:r>
          </a:p>
        </p:txBody>
      </p:sp>
    </p:spTree>
    <p:extLst>
      <p:ext uri="{BB962C8B-B14F-4D97-AF65-F5344CB8AC3E}">
        <p14:creationId xmlns:p14="http://schemas.microsoft.com/office/powerpoint/2010/main" val="3205624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a:extLst>
              <a:ext uri="{FF2B5EF4-FFF2-40B4-BE49-F238E27FC236}">
                <a16:creationId xmlns:a16="http://schemas.microsoft.com/office/drawing/2014/main" id="{46359888-8FA9-C44F-B494-A9F588E39880}"/>
              </a:ext>
            </a:extLst>
          </p:cNvPr>
          <p:cNvSpPr>
            <a:spLocks noGrp="1" noChangeArrowheads="1"/>
          </p:cNvSpPr>
          <p:nvPr>
            <p:ph type="title"/>
          </p:nvPr>
        </p:nvSpPr>
        <p:spPr>
          <a:xfrm>
            <a:off x="734652" y="160133"/>
            <a:ext cx="7674696" cy="817880"/>
          </a:xfrm>
        </p:spPr>
        <p:txBody>
          <a:bodyPr/>
          <a:lstStyle/>
          <a:p>
            <a:pPr eaLnBrk="1" hangingPunct="1"/>
            <a:r>
              <a:rPr lang="en-US" altLang="en-US" dirty="0"/>
              <a:t>Libraries</a:t>
            </a:r>
          </a:p>
        </p:txBody>
      </p:sp>
      <p:graphicFrame>
        <p:nvGraphicFramePr>
          <p:cNvPr id="23554" name="Object 2">
            <a:extLst>
              <a:ext uri="{FF2B5EF4-FFF2-40B4-BE49-F238E27FC236}">
                <a16:creationId xmlns:a16="http://schemas.microsoft.com/office/drawing/2014/main" id="{91A5A130-EF53-6C4E-8AB6-D8FFE493EEA2}"/>
              </a:ext>
            </a:extLst>
          </p:cNvPr>
          <p:cNvGraphicFramePr>
            <a:graphicFrameLocks noGrp="1" noChangeAspect="1"/>
          </p:cNvGraphicFramePr>
          <p:nvPr>
            <p:ph idx="1"/>
          </p:nvPr>
        </p:nvGraphicFramePr>
        <p:xfrm>
          <a:off x="1234678" y="3664744"/>
          <a:ext cx="4423172" cy="1364456"/>
        </p:xfrm>
        <a:graphic>
          <a:graphicData uri="http://schemas.openxmlformats.org/presentationml/2006/ole">
            <mc:AlternateContent xmlns:mc="http://schemas.openxmlformats.org/markup-compatibility/2006">
              <mc:Choice xmlns:v="urn:schemas-microsoft-com:vml" Requires="v">
                <p:oleObj name="Bitmap Image" r:id="rId3" imgW="3930650" imgH="1212850" progId="Paint.Picture">
                  <p:embed/>
                </p:oleObj>
              </mc:Choice>
              <mc:Fallback>
                <p:oleObj name="Bitmap Image" r:id="rId3" imgW="3930650" imgH="1212850" progId="Paint.Picture">
                  <p:embed/>
                  <p:pic>
                    <p:nvPicPr>
                      <p:cNvPr id="23554" name="Object 2">
                        <a:extLst>
                          <a:ext uri="{FF2B5EF4-FFF2-40B4-BE49-F238E27FC236}">
                            <a16:creationId xmlns:a16="http://schemas.microsoft.com/office/drawing/2014/main" id="{91A5A130-EF53-6C4E-8AB6-D8FFE493EE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678" y="3664744"/>
                        <a:ext cx="4423172" cy="136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6" name="Rectangle 7">
            <a:extLst>
              <a:ext uri="{FF2B5EF4-FFF2-40B4-BE49-F238E27FC236}">
                <a16:creationId xmlns:a16="http://schemas.microsoft.com/office/drawing/2014/main" id="{926893F5-562D-8D41-9203-9D94122B15BB}"/>
              </a:ext>
            </a:extLst>
          </p:cNvPr>
          <p:cNvSpPr>
            <a:spLocks noChangeArrowheads="1"/>
          </p:cNvSpPr>
          <p:nvPr/>
        </p:nvSpPr>
        <p:spPr bwMode="auto">
          <a:xfrm>
            <a:off x="1485900" y="1200150"/>
            <a:ext cx="6172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a:t>C/C++ libraries</a:t>
            </a:r>
          </a:p>
          <a:p>
            <a:pPr eaLnBrk="1" hangingPunct="1">
              <a:spcBef>
                <a:spcPct val="20000"/>
              </a:spcBef>
              <a:buFontTx/>
              <a:buChar char="•"/>
            </a:pPr>
            <a:r>
              <a:rPr lang="en-US" altLang="en-US"/>
              <a:t>Interface through Java</a:t>
            </a:r>
          </a:p>
          <a:p>
            <a:pPr eaLnBrk="1" hangingPunct="1">
              <a:spcBef>
                <a:spcPct val="20000"/>
              </a:spcBef>
              <a:buFontTx/>
              <a:buChar char="•"/>
            </a:pPr>
            <a:r>
              <a:rPr lang="en-US" altLang="en-US"/>
              <a:t>Surface manager – Handling UI Windows</a:t>
            </a:r>
          </a:p>
          <a:p>
            <a:pPr eaLnBrk="1" hangingPunct="1">
              <a:spcBef>
                <a:spcPct val="20000"/>
              </a:spcBef>
              <a:buFontTx/>
              <a:buChar char="•"/>
            </a:pPr>
            <a:r>
              <a:rPr lang="en-US" altLang="en-US"/>
              <a:t>2D and 3D graphics</a:t>
            </a:r>
          </a:p>
          <a:p>
            <a:pPr eaLnBrk="1" hangingPunct="1">
              <a:spcBef>
                <a:spcPct val="20000"/>
              </a:spcBef>
              <a:buFontTx/>
              <a:buChar char="•"/>
            </a:pPr>
            <a:r>
              <a:rPr lang="en-US" altLang="en-US"/>
              <a:t>Media codecs, SQLite, Browser engine</a:t>
            </a:r>
          </a:p>
        </p:txBody>
      </p:sp>
    </p:spTree>
    <p:extLst>
      <p:ext uri="{BB962C8B-B14F-4D97-AF65-F5344CB8AC3E}">
        <p14:creationId xmlns:p14="http://schemas.microsoft.com/office/powerpoint/2010/main" val="2706812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5">
            <a:extLst>
              <a:ext uri="{FF2B5EF4-FFF2-40B4-BE49-F238E27FC236}">
                <a16:creationId xmlns:a16="http://schemas.microsoft.com/office/drawing/2014/main" id="{CAE85B93-0284-8841-9C60-2F0279C500FE}"/>
              </a:ext>
            </a:extLst>
          </p:cNvPr>
          <p:cNvSpPr>
            <a:spLocks noGrp="1" noChangeArrowheads="1"/>
          </p:cNvSpPr>
          <p:nvPr>
            <p:ph type="title"/>
          </p:nvPr>
        </p:nvSpPr>
        <p:spPr>
          <a:xfrm>
            <a:off x="734652" y="242888"/>
            <a:ext cx="7674696" cy="817880"/>
          </a:xfrm>
        </p:spPr>
        <p:txBody>
          <a:bodyPr/>
          <a:lstStyle/>
          <a:p>
            <a:pPr eaLnBrk="1" hangingPunct="1"/>
            <a:r>
              <a:rPr lang="en-US" altLang="en-US" dirty="0"/>
              <a:t>Android Runtime</a:t>
            </a:r>
          </a:p>
        </p:txBody>
      </p:sp>
      <p:graphicFrame>
        <p:nvGraphicFramePr>
          <p:cNvPr id="24578" name="Object 2">
            <a:extLst>
              <a:ext uri="{FF2B5EF4-FFF2-40B4-BE49-F238E27FC236}">
                <a16:creationId xmlns:a16="http://schemas.microsoft.com/office/drawing/2014/main" id="{544F123B-CA6A-6949-A413-A7E11D17A11C}"/>
              </a:ext>
            </a:extLst>
          </p:cNvPr>
          <p:cNvGraphicFramePr>
            <a:graphicFrameLocks noGrp="1" noChangeAspect="1"/>
          </p:cNvGraphicFramePr>
          <p:nvPr>
            <p:ph idx="1"/>
            <p:extLst>
              <p:ext uri="{D42A27DB-BD31-4B8C-83A1-F6EECF244321}">
                <p14:modId xmlns:p14="http://schemas.microsoft.com/office/powerpoint/2010/main" val="3473654241"/>
              </p:ext>
            </p:extLst>
          </p:nvPr>
        </p:nvGraphicFramePr>
        <p:xfrm>
          <a:off x="6019800" y="3562350"/>
          <a:ext cx="2764631" cy="1042988"/>
        </p:xfrm>
        <a:graphic>
          <a:graphicData uri="http://schemas.openxmlformats.org/presentationml/2006/ole">
            <mc:AlternateContent xmlns:mc="http://schemas.openxmlformats.org/markup-compatibility/2006">
              <mc:Choice xmlns:v="urn:schemas-microsoft-com:vml" Requires="v">
                <p:oleObj name="Bitmap Image" r:id="rId3" imgW="2457450" imgH="927100" progId="Paint.Picture">
                  <p:embed/>
                </p:oleObj>
              </mc:Choice>
              <mc:Fallback>
                <p:oleObj name="Bitmap Image" r:id="rId3" imgW="2457450" imgH="927100" progId="Paint.Picture">
                  <p:embed/>
                  <p:pic>
                    <p:nvPicPr>
                      <p:cNvPr id="24578" name="Object 2">
                        <a:extLst>
                          <a:ext uri="{FF2B5EF4-FFF2-40B4-BE49-F238E27FC236}">
                            <a16:creationId xmlns:a16="http://schemas.microsoft.com/office/drawing/2014/main" id="{544F123B-CA6A-6949-A413-A7E11D17A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562350"/>
                        <a:ext cx="2764631"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0" name="Rectangle 7">
            <a:extLst>
              <a:ext uri="{FF2B5EF4-FFF2-40B4-BE49-F238E27FC236}">
                <a16:creationId xmlns:a16="http://schemas.microsoft.com/office/drawing/2014/main" id="{8FCC5687-DACB-4049-8616-CBBC457BF81F}"/>
              </a:ext>
            </a:extLst>
          </p:cNvPr>
          <p:cNvSpPr>
            <a:spLocks noChangeArrowheads="1"/>
          </p:cNvSpPr>
          <p:nvPr/>
        </p:nvSpPr>
        <p:spPr bwMode="auto">
          <a:xfrm>
            <a:off x="1485900" y="1200150"/>
            <a:ext cx="6172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dirty="0"/>
              <a:t>ART has two main features compared to Dalvik:</a:t>
            </a:r>
          </a:p>
          <a:p>
            <a:pPr lvl="1" eaLnBrk="1" hangingPunct="1">
              <a:spcBef>
                <a:spcPct val="20000"/>
              </a:spcBef>
              <a:buFontTx/>
              <a:buChar char="–"/>
            </a:pPr>
            <a:r>
              <a:rPr lang="en-US" altLang="en-US" sz="2100" dirty="0"/>
              <a:t>Ahead-of-Time (AOT) compilation, which improves speed (particularly startup time) and reduces memory footprint (no JIT)</a:t>
            </a:r>
          </a:p>
          <a:p>
            <a:pPr lvl="1" eaLnBrk="1" hangingPunct="1">
              <a:spcBef>
                <a:spcPct val="20000"/>
              </a:spcBef>
              <a:buFontTx/>
              <a:buChar char="–"/>
            </a:pPr>
            <a:r>
              <a:rPr lang="en-US" altLang="en-US" sz="2100" dirty="0"/>
              <a:t>Improved Garbage Collection (GC)</a:t>
            </a:r>
          </a:p>
          <a:p>
            <a:pPr eaLnBrk="1" hangingPunct="1">
              <a:spcBef>
                <a:spcPct val="20000"/>
              </a:spcBef>
              <a:buFontTx/>
              <a:buChar char="•"/>
            </a:pPr>
            <a:r>
              <a:rPr lang="en-US" altLang="en-US" dirty="0"/>
              <a:t>Core Libraries</a:t>
            </a:r>
          </a:p>
          <a:p>
            <a:pPr lvl="1" eaLnBrk="1" hangingPunct="1">
              <a:spcBef>
                <a:spcPct val="20000"/>
              </a:spcBef>
              <a:buFontTx/>
              <a:buChar char="–"/>
            </a:pPr>
            <a:r>
              <a:rPr lang="en-US" altLang="en-US" sz="2100" dirty="0"/>
              <a:t>Java 8/11/17 Std edition</a:t>
            </a:r>
          </a:p>
          <a:p>
            <a:pPr lvl="1" eaLnBrk="1" hangingPunct="1">
              <a:spcBef>
                <a:spcPct val="20000"/>
              </a:spcBef>
              <a:buFontTx/>
              <a:buChar char="–"/>
            </a:pPr>
            <a:r>
              <a:rPr lang="en-US" altLang="en-US" sz="2100" dirty="0"/>
              <a:t>Collections, I/O </a:t>
            </a:r>
            <a:r>
              <a:rPr lang="en-US" altLang="en-US" sz="2100" dirty="0" err="1"/>
              <a:t>etc</a:t>
            </a:r>
            <a:r>
              <a:rPr lang="en-US" altLang="en-US" sz="2100" dirty="0"/>
              <a:t>…</a:t>
            </a:r>
          </a:p>
        </p:txBody>
      </p:sp>
    </p:spTree>
    <p:extLst>
      <p:ext uri="{BB962C8B-B14F-4D97-AF65-F5344CB8AC3E}">
        <p14:creationId xmlns:p14="http://schemas.microsoft.com/office/powerpoint/2010/main" val="417008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8C4DB-6B56-6DD9-4851-177EB517EE56}"/>
            </a:ext>
          </a:extLst>
        </p:cNvPr>
        <p:cNvGrpSpPr/>
        <p:nvPr/>
      </p:nvGrpSpPr>
      <p:grpSpPr>
        <a:xfrm>
          <a:off x="0" y="0"/>
          <a:ext cx="0" cy="0"/>
          <a:chOff x="0" y="0"/>
          <a:chExt cx="0" cy="0"/>
        </a:xfrm>
      </p:grpSpPr>
      <p:sp>
        <p:nvSpPr>
          <p:cNvPr id="24579" name="Rectangle 5">
            <a:extLst>
              <a:ext uri="{FF2B5EF4-FFF2-40B4-BE49-F238E27FC236}">
                <a16:creationId xmlns:a16="http://schemas.microsoft.com/office/drawing/2014/main" id="{C59EA7FC-4091-F2E1-E5B3-F11EE1B794B8}"/>
              </a:ext>
            </a:extLst>
          </p:cNvPr>
          <p:cNvSpPr>
            <a:spLocks noGrp="1" noChangeArrowheads="1"/>
          </p:cNvSpPr>
          <p:nvPr>
            <p:ph type="title"/>
          </p:nvPr>
        </p:nvSpPr>
        <p:spPr>
          <a:xfrm>
            <a:off x="734652" y="242888"/>
            <a:ext cx="7674696" cy="817880"/>
          </a:xfrm>
        </p:spPr>
        <p:txBody>
          <a:bodyPr/>
          <a:lstStyle/>
          <a:p>
            <a:pPr eaLnBrk="1" hangingPunct="1"/>
            <a:r>
              <a:rPr lang="en-US" altLang="en-US" dirty="0"/>
              <a:t>Android Runtime</a:t>
            </a:r>
          </a:p>
        </p:txBody>
      </p:sp>
      <p:pic>
        <p:nvPicPr>
          <p:cNvPr id="4" name="Picture 3">
            <a:extLst>
              <a:ext uri="{FF2B5EF4-FFF2-40B4-BE49-F238E27FC236}">
                <a16:creationId xmlns:a16="http://schemas.microsoft.com/office/drawing/2014/main" id="{9EBAAC9E-FB8F-DA5E-AF0D-60184ADE8FD5}"/>
              </a:ext>
            </a:extLst>
          </p:cNvPr>
          <p:cNvPicPr>
            <a:picLocks noChangeAspect="1"/>
          </p:cNvPicPr>
          <p:nvPr/>
        </p:nvPicPr>
        <p:blipFill>
          <a:blip r:embed="rId3"/>
          <a:stretch>
            <a:fillRect/>
          </a:stretch>
        </p:blipFill>
        <p:spPr>
          <a:xfrm>
            <a:off x="533399" y="1346200"/>
            <a:ext cx="7885647" cy="3435350"/>
          </a:xfrm>
          <a:prstGeom prst="rect">
            <a:avLst/>
          </a:prstGeom>
        </p:spPr>
      </p:pic>
    </p:spTree>
    <p:extLst>
      <p:ext uri="{BB962C8B-B14F-4D97-AF65-F5344CB8AC3E}">
        <p14:creationId xmlns:p14="http://schemas.microsoft.com/office/powerpoint/2010/main" val="196982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248F-2179-D240-A0B0-F0066BE5DC94}"/>
              </a:ext>
            </a:extLst>
          </p:cNvPr>
          <p:cNvSpPr>
            <a:spLocks noGrp="1"/>
          </p:cNvSpPr>
          <p:nvPr>
            <p:ph type="title"/>
          </p:nvPr>
        </p:nvSpPr>
        <p:spPr>
          <a:xfrm>
            <a:off x="568597" y="164196"/>
            <a:ext cx="7674696" cy="307777"/>
          </a:xfrm>
        </p:spPr>
        <p:txBody>
          <a:bodyPr/>
          <a:lstStyle/>
          <a:p>
            <a:r>
              <a:rPr lang="en-US" sz="2000" dirty="0">
                <a:latin typeface="Arial" panose="020B0604020202020204" pitchFamily="34" charset="0"/>
                <a:cs typeface="Arial" panose="020B0604020202020204" pitchFamily="34" charset="0"/>
              </a:rPr>
              <a:t>Benefits and Drawbacks of ART</a:t>
            </a:r>
          </a:p>
        </p:txBody>
      </p:sp>
      <p:sp>
        <p:nvSpPr>
          <p:cNvPr id="3" name="Text Placeholder 2">
            <a:extLst>
              <a:ext uri="{FF2B5EF4-FFF2-40B4-BE49-F238E27FC236}">
                <a16:creationId xmlns:a16="http://schemas.microsoft.com/office/drawing/2014/main" id="{0457FE04-ADCE-BC43-B499-E37E07E5E562}"/>
              </a:ext>
            </a:extLst>
          </p:cNvPr>
          <p:cNvSpPr>
            <a:spLocks noGrp="1"/>
          </p:cNvSpPr>
          <p:nvPr>
            <p:ph type="body" idx="1"/>
          </p:nvPr>
        </p:nvSpPr>
        <p:spPr>
          <a:xfrm>
            <a:off x="366032" y="471973"/>
            <a:ext cx="8229600" cy="4708981"/>
          </a:xfrm>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Apps run faster as DEX bytecode translation done during installation.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Reduces startup time of applications as native code is directly executed.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Improves battery performance as power utilized to interpreted byte codes line by line is saved.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Improved garbage collector.</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Improved developer tool.</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App Installation takes more time because of DEX bytecodes conversion into machine code during installation.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As the native machine code generated on installation is stored in internal storage, more internal storage is required.</a:t>
            </a:r>
          </a:p>
          <a:p>
            <a:endParaRPr lang="en-US" dirty="0"/>
          </a:p>
        </p:txBody>
      </p:sp>
    </p:spTree>
    <p:extLst>
      <p:ext uri="{BB962C8B-B14F-4D97-AF65-F5344CB8AC3E}">
        <p14:creationId xmlns:p14="http://schemas.microsoft.com/office/powerpoint/2010/main" val="274533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a:extLst>
              <a:ext uri="{FF2B5EF4-FFF2-40B4-BE49-F238E27FC236}">
                <a16:creationId xmlns:a16="http://schemas.microsoft.com/office/drawing/2014/main" id="{21169B0C-3B92-D14E-BECD-7DA8D2294395}"/>
              </a:ext>
            </a:extLst>
          </p:cNvPr>
          <p:cNvSpPr>
            <a:spLocks noGrp="1" noChangeArrowheads="1"/>
          </p:cNvSpPr>
          <p:nvPr>
            <p:ph type="title"/>
          </p:nvPr>
        </p:nvSpPr>
        <p:spPr>
          <a:xfrm>
            <a:off x="838200" y="228600"/>
            <a:ext cx="6591300" cy="1600438"/>
          </a:xfrm>
        </p:spPr>
        <p:txBody>
          <a:bodyPr/>
          <a:lstStyle/>
          <a:p>
            <a:pPr eaLnBrk="1" hangingPunct="1"/>
            <a:r>
              <a:rPr lang="en-US" altLang="en-US" dirty="0"/>
              <a:t>Application Framework</a:t>
            </a:r>
          </a:p>
        </p:txBody>
      </p:sp>
      <p:graphicFrame>
        <p:nvGraphicFramePr>
          <p:cNvPr id="25602" name="Object 2">
            <a:extLst>
              <a:ext uri="{FF2B5EF4-FFF2-40B4-BE49-F238E27FC236}">
                <a16:creationId xmlns:a16="http://schemas.microsoft.com/office/drawing/2014/main" id="{329FD242-112B-084E-8B9B-41BD67373E54}"/>
              </a:ext>
            </a:extLst>
          </p:cNvPr>
          <p:cNvGraphicFramePr>
            <a:graphicFrameLocks noGrp="1" noChangeAspect="1"/>
          </p:cNvGraphicFramePr>
          <p:nvPr>
            <p:ph idx="1"/>
          </p:nvPr>
        </p:nvGraphicFramePr>
        <p:xfrm>
          <a:off x="1485900" y="1608535"/>
          <a:ext cx="6172200" cy="848915"/>
        </p:xfrm>
        <a:graphic>
          <a:graphicData uri="http://schemas.openxmlformats.org/presentationml/2006/ole">
            <mc:AlternateContent xmlns:mc="http://schemas.openxmlformats.org/markup-compatibility/2006">
              <mc:Choice xmlns:v="urn:schemas-microsoft-com:vml" Requires="v">
                <p:oleObj name="Bitmap Image" r:id="rId2" imgW="6419850" imgH="882650" progId="Paint.Picture">
                  <p:embed/>
                </p:oleObj>
              </mc:Choice>
              <mc:Fallback>
                <p:oleObj name="Bitmap Image" r:id="rId2" imgW="6419850" imgH="882650" progId="Paint.Picture">
                  <p:embed/>
                  <p:pic>
                    <p:nvPicPr>
                      <p:cNvPr id="25602" name="Object 2">
                        <a:extLst>
                          <a:ext uri="{FF2B5EF4-FFF2-40B4-BE49-F238E27FC236}">
                            <a16:creationId xmlns:a16="http://schemas.microsoft.com/office/drawing/2014/main" id="{329FD242-112B-084E-8B9B-41BD67373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608535"/>
                        <a:ext cx="6172200" cy="84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Rectangle 7">
            <a:extLst>
              <a:ext uri="{FF2B5EF4-FFF2-40B4-BE49-F238E27FC236}">
                <a16:creationId xmlns:a16="http://schemas.microsoft.com/office/drawing/2014/main" id="{A6E7AFEF-7CEA-CE45-AFB7-14839419E88B}"/>
              </a:ext>
            </a:extLst>
          </p:cNvPr>
          <p:cNvSpPr>
            <a:spLocks noChangeArrowheads="1"/>
          </p:cNvSpPr>
          <p:nvPr/>
        </p:nvSpPr>
        <p:spPr bwMode="auto">
          <a:xfrm>
            <a:off x="1428750" y="2514600"/>
            <a:ext cx="6172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a:t>API interface</a:t>
            </a:r>
          </a:p>
          <a:p>
            <a:pPr eaLnBrk="1" hangingPunct="1">
              <a:spcBef>
                <a:spcPct val="20000"/>
              </a:spcBef>
              <a:buFontTx/>
              <a:buChar char="•"/>
            </a:pPr>
            <a:r>
              <a:rPr lang="en-US" altLang="en-US"/>
              <a:t>Activity manager – manages application life cycle.</a:t>
            </a:r>
          </a:p>
        </p:txBody>
      </p:sp>
    </p:spTree>
    <p:extLst>
      <p:ext uri="{BB962C8B-B14F-4D97-AF65-F5344CB8AC3E}">
        <p14:creationId xmlns:p14="http://schemas.microsoft.com/office/powerpoint/2010/main" val="41523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a:extLst>
              <a:ext uri="{FF2B5EF4-FFF2-40B4-BE49-F238E27FC236}">
                <a16:creationId xmlns:a16="http://schemas.microsoft.com/office/drawing/2014/main" id="{2FC8B98E-80AE-1F4E-8E7B-96C31D6E2642}"/>
              </a:ext>
            </a:extLst>
          </p:cNvPr>
          <p:cNvSpPr>
            <a:spLocks noGrp="1" noChangeArrowheads="1"/>
          </p:cNvSpPr>
          <p:nvPr>
            <p:ph type="title"/>
          </p:nvPr>
        </p:nvSpPr>
        <p:spPr>
          <a:xfrm>
            <a:off x="734652" y="210820"/>
            <a:ext cx="7674696" cy="817880"/>
          </a:xfrm>
        </p:spPr>
        <p:txBody>
          <a:bodyPr/>
          <a:lstStyle/>
          <a:p>
            <a:pPr eaLnBrk="1" hangingPunct="1"/>
            <a:r>
              <a:rPr lang="en-US" altLang="en-US" dirty="0"/>
              <a:t>Applications</a:t>
            </a:r>
          </a:p>
        </p:txBody>
      </p:sp>
      <p:graphicFrame>
        <p:nvGraphicFramePr>
          <p:cNvPr id="26626" name="Object 2">
            <a:extLst>
              <a:ext uri="{FF2B5EF4-FFF2-40B4-BE49-F238E27FC236}">
                <a16:creationId xmlns:a16="http://schemas.microsoft.com/office/drawing/2014/main" id="{7A52D108-C4AC-9D4D-9718-5FB026B5E401}"/>
              </a:ext>
            </a:extLst>
          </p:cNvPr>
          <p:cNvGraphicFramePr>
            <a:graphicFrameLocks noGrp="1" noChangeAspect="1"/>
          </p:cNvGraphicFramePr>
          <p:nvPr>
            <p:ph idx="1"/>
          </p:nvPr>
        </p:nvGraphicFramePr>
        <p:xfrm>
          <a:off x="1485900" y="1028701"/>
          <a:ext cx="6172200" cy="592931"/>
        </p:xfrm>
        <a:graphic>
          <a:graphicData uri="http://schemas.openxmlformats.org/presentationml/2006/ole">
            <mc:AlternateContent xmlns:mc="http://schemas.openxmlformats.org/markup-compatibility/2006">
              <mc:Choice xmlns:v="urn:schemas-microsoft-com:vml" Requires="v">
                <p:oleObj name="Bitmap Image" r:id="rId2" imgW="6413500" imgH="615950" progId="Paint.Picture">
                  <p:embed/>
                </p:oleObj>
              </mc:Choice>
              <mc:Fallback>
                <p:oleObj name="Bitmap Image" r:id="rId2" imgW="6413500" imgH="615950" progId="Paint.Picture">
                  <p:embed/>
                  <p:pic>
                    <p:nvPicPr>
                      <p:cNvPr id="26626" name="Object 2">
                        <a:extLst>
                          <a:ext uri="{FF2B5EF4-FFF2-40B4-BE49-F238E27FC236}">
                            <a16:creationId xmlns:a16="http://schemas.microsoft.com/office/drawing/2014/main" id="{7A52D108-C4AC-9D4D-9718-5FB026B5E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028701"/>
                        <a:ext cx="6172200" cy="592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Rectangle 8">
            <a:extLst>
              <a:ext uri="{FF2B5EF4-FFF2-40B4-BE49-F238E27FC236}">
                <a16:creationId xmlns:a16="http://schemas.microsoft.com/office/drawing/2014/main" id="{849B79F1-1227-9347-ACDA-2F89FA83FB5F}"/>
              </a:ext>
            </a:extLst>
          </p:cNvPr>
          <p:cNvSpPr>
            <a:spLocks noChangeArrowheads="1"/>
          </p:cNvSpPr>
          <p:nvPr/>
        </p:nvSpPr>
        <p:spPr bwMode="auto">
          <a:xfrm>
            <a:off x="1485900" y="1885950"/>
            <a:ext cx="6172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dirty="0"/>
              <a:t>Built in end user apps</a:t>
            </a:r>
          </a:p>
          <a:p>
            <a:pPr eaLnBrk="1" hangingPunct="1">
              <a:spcBef>
                <a:spcPct val="20000"/>
              </a:spcBef>
              <a:buFontTx/>
              <a:buChar char="•"/>
            </a:pPr>
            <a:r>
              <a:rPr lang="en-US" altLang="en-US" dirty="0"/>
              <a:t>Can replace built in apps</a:t>
            </a:r>
          </a:p>
          <a:p>
            <a:pPr eaLnBrk="1" hangingPunct="1">
              <a:spcBef>
                <a:spcPct val="20000"/>
              </a:spcBef>
              <a:buFontTx/>
              <a:buChar char="•"/>
            </a:pPr>
            <a:endParaRPr lang="en-US" altLang="en-US" dirty="0"/>
          </a:p>
        </p:txBody>
      </p:sp>
    </p:spTree>
    <p:extLst>
      <p:ext uri="{BB962C8B-B14F-4D97-AF65-F5344CB8AC3E}">
        <p14:creationId xmlns:p14="http://schemas.microsoft.com/office/powerpoint/2010/main" val="2419769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84700" y="1168400"/>
            <a:ext cx="4165600" cy="35179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457700" y="1155700"/>
            <a:ext cx="4406900" cy="15494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648200" y="1206500"/>
            <a:ext cx="4038600" cy="3390900"/>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734651" y="1355768"/>
            <a:ext cx="7674696" cy="813043"/>
          </a:xfrm>
          <a:prstGeom prst="rect">
            <a:avLst/>
          </a:prstGeom>
        </p:spPr>
        <p:txBody>
          <a:bodyPr vert="horz" wrap="square" lIns="0" tIns="12700" rIns="0" bIns="0" rtlCol="0">
            <a:spAutoFit/>
          </a:bodyPr>
          <a:lstStyle/>
          <a:p>
            <a:pPr marL="4196080">
              <a:lnSpc>
                <a:spcPct val="100000"/>
              </a:lnSpc>
              <a:spcBef>
                <a:spcPts val="100"/>
              </a:spcBef>
            </a:pPr>
            <a:r>
              <a:rPr spc="-15" dirty="0"/>
              <a:t>.apk </a:t>
            </a:r>
            <a:r>
              <a:rPr spc="-20" dirty="0"/>
              <a:t>package</a:t>
            </a:r>
          </a:p>
        </p:txBody>
      </p:sp>
      <p:sp>
        <p:nvSpPr>
          <p:cNvPr id="6" name="object 6"/>
          <p:cNvSpPr/>
          <p:nvPr/>
        </p:nvSpPr>
        <p:spPr>
          <a:xfrm>
            <a:off x="4978400" y="2705100"/>
            <a:ext cx="1574800" cy="1524000"/>
          </a:xfrm>
          <a:custGeom>
            <a:avLst/>
            <a:gdLst/>
            <a:ahLst/>
            <a:cxnLst/>
            <a:rect l="l" t="t" r="r" b="b"/>
            <a:pathLst>
              <a:path w="1574800" h="1524000">
                <a:moveTo>
                  <a:pt x="1414779" y="0"/>
                </a:moveTo>
                <a:lnTo>
                  <a:pt x="160020" y="0"/>
                </a:lnTo>
                <a:lnTo>
                  <a:pt x="109441" y="8157"/>
                </a:lnTo>
                <a:lnTo>
                  <a:pt x="65514" y="30874"/>
                </a:lnTo>
                <a:lnTo>
                  <a:pt x="30874" y="65514"/>
                </a:lnTo>
                <a:lnTo>
                  <a:pt x="8157" y="109441"/>
                </a:lnTo>
                <a:lnTo>
                  <a:pt x="0" y="160019"/>
                </a:lnTo>
                <a:lnTo>
                  <a:pt x="0" y="1363979"/>
                </a:lnTo>
                <a:lnTo>
                  <a:pt x="8157" y="1414558"/>
                </a:lnTo>
                <a:lnTo>
                  <a:pt x="30874" y="1458485"/>
                </a:lnTo>
                <a:lnTo>
                  <a:pt x="65514" y="1493125"/>
                </a:lnTo>
                <a:lnTo>
                  <a:pt x="109441" y="1515842"/>
                </a:lnTo>
                <a:lnTo>
                  <a:pt x="160020" y="1524000"/>
                </a:lnTo>
                <a:lnTo>
                  <a:pt x="1414779" y="1524000"/>
                </a:lnTo>
                <a:lnTo>
                  <a:pt x="1465358" y="1515842"/>
                </a:lnTo>
                <a:lnTo>
                  <a:pt x="1509285" y="1493125"/>
                </a:lnTo>
                <a:lnTo>
                  <a:pt x="1543925" y="1458485"/>
                </a:lnTo>
                <a:lnTo>
                  <a:pt x="1566642" y="1414558"/>
                </a:lnTo>
                <a:lnTo>
                  <a:pt x="1574800" y="1363979"/>
                </a:lnTo>
                <a:lnTo>
                  <a:pt x="1574800" y="160019"/>
                </a:lnTo>
                <a:lnTo>
                  <a:pt x="1566642" y="109441"/>
                </a:lnTo>
                <a:lnTo>
                  <a:pt x="1543925" y="65514"/>
                </a:lnTo>
                <a:lnTo>
                  <a:pt x="1509285" y="30874"/>
                </a:lnTo>
                <a:lnTo>
                  <a:pt x="1465358" y="8157"/>
                </a:lnTo>
                <a:lnTo>
                  <a:pt x="1414779" y="0"/>
                </a:lnTo>
                <a:close/>
              </a:path>
            </a:pathLst>
          </a:custGeom>
          <a:solidFill>
            <a:srgbClr val="4BACC6"/>
          </a:solidFill>
        </p:spPr>
        <p:txBody>
          <a:bodyPr wrap="square" lIns="0" tIns="0" rIns="0" bIns="0" rtlCol="0"/>
          <a:lstStyle/>
          <a:p>
            <a:endParaRPr/>
          </a:p>
        </p:txBody>
      </p:sp>
      <p:sp>
        <p:nvSpPr>
          <p:cNvPr id="7" name="object 7"/>
          <p:cNvSpPr/>
          <p:nvPr/>
        </p:nvSpPr>
        <p:spPr>
          <a:xfrm>
            <a:off x="4978400" y="2705100"/>
            <a:ext cx="1574800" cy="1524000"/>
          </a:xfrm>
          <a:custGeom>
            <a:avLst/>
            <a:gdLst/>
            <a:ahLst/>
            <a:cxnLst/>
            <a:rect l="l" t="t" r="r" b="b"/>
            <a:pathLst>
              <a:path w="1574800" h="1524000">
                <a:moveTo>
                  <a:pt x="0" y="160020"/>
                </a:moveTo>
                <a:lnTo>
                  <a:pt x="8157" y="109441"/>
                </a:lnTo>
                <a:lnTo>
                  <a:pt x="30874" y="65514"/>
                </a:lnTo>
                <a:lnTo>
                  <a:pt x="65514" y="30874"/>
                </a:lnTo>
                <a:lnTo>
                  <a:pt x="109441" y="8157"/>
                </a:lnTo>
                <a:lnTo>
                  <a:pt x="160020" y="0"/>
                </a:lnTo>
                <a:lnTo>
                  <a:pt x="1414780" y="0"/>
                </a:lnTo>
                <a:lnTo>
                  <a:pt x="1465358" y="8157"/>
                </a:lnTo>
                <a:lnTo>
                  <a:pt x="1509285" y="30874"/>
                </a:lnTo>
                <a:lnTo>
                  <a:pt x="1543925" y="65514"/>
                </a:lnTo>
                <a:lnTo>
                  <a:pt x="1566642" y="109441"/>
                </a:lnTo>
                <a:lnTo>
                  <a:pt x="1574800" y="160020"/>
                </a:lnTo>
                <a:lnTo>
                  <a:pt x="1574800" y="1363980"/>
                </a:lnTo>
                <a:lnTo>
                  <a:pt x="1566642" y="1414558"/>
                </a:lnTo>
                <a:lnTo>
                  <a:pt x="1543925" y="1458485"/>
                </a:lnTo>
                <a:lnTo>
                  <a:pt x="1509285" y="1493125"/>
                </a:lnTo>
                <a:lnTo>
                  <a:pt x="1465358" y="1515842"/>
                </a:lnTo>
                <a:lnTo>
                  <a:pt x="1414780" y="1524000"/>
                </a:lnTo>
                <a:lnTo>
                  <a:pt x="160020" y="1524000"/>
                </a:lnTo>
                <a:lnTo>
                  <a:pt x="109441" y="1515842"/>
                </a:lnTo>
                <a:lnTo>
                  <a:pt x="65514" y="1493125"/>
                </a:lnTo>
                <a:lnTo>
                  <a:pt x="30874" y="1458485"/>
                </a:lnTo>
                <a:lnTo>
                  <a:pt x="8157" y="1414558"/>
                </a:lnTo>
                <a:lnTo>
                  <a:pt x="0" y="1363980"/>
                </a:lnTo>
                <a:lnTo>
                  <a:pt x="0" y="160020"/>
                </a:lnTo>
                <a:close/>
              </a:path>
            </a:pathLst>
          </a:custGeom>
          <a:ln w="25400">
            <a:solidFill>
              <a:srgbClr val="357D91"/>
            </a:solidFill>
          </a:ln>
        </p:spPr>
        <p:txBody>
          <a:bodyPr wrap="square" lIns="0" tIns="0" rIns="0" bIns="0" rtlCol="0"/>
          <a:lstStyle/>
          <a:p>
            <a:endParaRPr/>
          </a:p>
        </p:txBody>
      </p:sp>
      <p:sp>
        <p:nvSpPr>
          <p:cNvPr id="8" name="object 8"/>
          <p:cNvSpPr/>
          <p:nvPr/>
        </p:nvSpPr>
        <p:spPr>
          <a:xfrm>
            <a:off x="7264400" y="2616200"/>
            <a:ext cx="1117600" cy="635000"/>
          </a:xfrm>
          <a:custGeom>
            <a:avLst/>
            <a:gdLst/>
            <a:ahLst/>
            <a:cxnLst/>
            <a:rect l="l" t="t" r="r" b="b"/>
            <a:pathLst>
              <a:path w="1117600" h="635000">
                <a:moveTo>
                  <a:pt x="1050926" y="0"/>
                </a:moveTo>
                <a:lnTo>
                  <a:pt x="66675" y="0"/>
                </a:lnTo>
                <a:lnTo>
                  <a:pt x="40722" y="5239"/>
                </a:lnTo>
                <a:lnTo>
                  <a:pt x="19528" y="19528"/>
                </a:lnTo>
                <a:lnTo>
                  <a:pt x="5239" y="40722"/>
                </a:lnTo>
                <a:lnTo>
                  <a:pt x="0" y="66675"/>
                </a:lnTo>
                <a:lnTo>
                  <a:pt x="0" y="568325"/>
                </a:lnTo>
                <a:lnTo>
                  <a:pt x="5239" y="594277"/>
                </a:lnTo>
                <a:lnTo>
                  <a:pt x="19528" y="615471"/>
                </a:lnTo>
                <a:lnTo>
                  <a:pt x="40722" y="629760"/>
                </a:lnTo>
                <a:lnTo>
                  <a:pt x="66675" y="635000"/>
                </a:lnTo>
                <a:lnTo>
                  <a:pt x="1050926" y="635000"/>
                </a:lnTo>
                <a:lnTo>
                  <a:pt x="1076878" y="629760"/>
                </a:lnTo>
                <a:lnTo>
                  <a:pt x="1098071" y="615471"/>
                </a:lnTo>
                <a:lnTo>
                  <a:pt x="1112360" y="594277"/>
                </a:lnTo>
                <a:lnTo>
                  <a:pt x="1117600" y="568325"/>
                </a:lnTo>
                <a:lnTo>
                  <a:pt x="1117600" y="66675"/>
                </a:lnTo>
                <a:lnTo>
                  <a:pt x="1112360" y="40722"/>
                </a:lnTo>
                <a:lnTo>
                  <a:pt x="1098071" y="19528"/>
                </a:lnTo>
                <a:lnTo>
                  <a:pt x="1076878" y="5239"/>
                </a:lnTo>
                <a:lnTo>
                  <a:pt x="1050926" y="0"/>
                </a:lnTo>
                <a:close/>
              </a:path>
            </a:pathLst>
          </a:custGeom>
          <a:solidFill>
            <a:srgbClr val="4F81BD"/>
          </a:solidFill>
        </p:spPr>
        <p:txBody>
          <a:bodyPr wrap="square" lIns="0" tIns="0" rIns="0" bIns="0" rtlCol="0"/>
          <a:lstStyle/>
          <a:p>
            <a:endParaRPr/>
          </a:p>
        </p:txBody>
      </p:sp>
      <p:sp>
        <p:nvSpPr>
          <p:cNvPr id="9" name="object 9"/>
          <p:cNvSpPr/>
          <p:nvPr/>
        </p:nvSpPr>
        <p:spPr>
          <a:xfrm>
            <a:off x="7264400" y="2616200"/>
            <a:ext cx="1117600" cy="635000"/>
          </a:xfrm>
          <a:custGeom>
            <a:avLst/>
            <a:gdLst/>
            <a:ahLst/>
            <a:cxnLst/>
            <a:rect l="l" t="t" r="r" b="b"/>
            <a:pathLst>
              <a:path w="1117600" h="635000">
                <a:moveTo>
                  <a:pt x="0" y="66674"/>
                </a:moveTo>
                <a:lnTo>
                  <a:pt x="5239" y="40721"/>
                </a:lnTo>
                <a:lnTo>
                  <a:pt x="19528" y="19528"/>
                </a:lnTo>
                <a:lnTo>
                  <a:pt x="40721" y="5239"/>
                </a:lnTo>
                <a:lnTo>
                  <a:pt x="66675" y="0"/>
                </a:lnTo>
                <a:lnTo>
                  <a:pt x="1050926" y="0"/>
                </a:lnTo>
                <a:lnTo>
                  <a:pt x="1076878" y="5239"/>
                </a:lnTo>
                <a:lnTo>
                  <a:pt x="1098071" y="19528"/>
                </a:lnTo>
                <a:lnTo>
                  <a:pt x="1112360" y="40721"/>
                </a:lnTo>
                <a:lnTo>
                  <a:pt x="1117600" y="66674"/>
                </a:lnTo>
                <a:lnTo>
                  <a:pt x="1117600" y="568325"/>
                </a:lnTo>
                <a:lnTo>
                  <a:pt x="1112360" y="594278"/>
                </a:lnTo>
                <a:lnTo>
                  <a:pt x="1098071" y="615471"/>
                </a:lnTo>
                <a:lnTo>
                  <a:pt x="1076878" y="629760"/>
                </a:lnTo>
                <a:lnTo>
                  <a:pt x="1050926" y="635000"/>
                </a:lnTo>
                <a:lnTo>
                  <a:pt x="66675" y="635000"/>
                </a:lnTo>
                <a:lnTo>
                  <a:pt x="40721" y="629760"/>
                </a:lnTo>
                <a:lnTo>
                  <a:pt x="19528" y="615471"/>
                </a:lnTo>
                <a:lnTo>
                  <a:pt x="5239" y="594278"/>
                </a:lnTo>
                <a:lnTo>
                  <a:pt x="0" y="568325"/>
                </a:lnTo>
                <a:lnTo>
                  <a:pt x="0" y="66674"/>
                </a:lnTo>
                <a:close/>
              </a:path>
            </a:pathLst>
          </a:custGeom>
          <a:ln w="25400">
            <a:solidFill>
              <a:srgbClr val="385D8A"/>
            </a:solidFill>
          </a:ln>
        </p:spPr>
        <p:txBody>
          <a:bodyPr wrap="square" lIns="0" tIns="0" rIns="0" bIns="0" rtlCol="0"/>
          <a:lstStyle/>
          <a:p>
            <a:endParaRPr/>
          </a:p>
        </p:txBody>
      </p:sp>
      <p:sp>
        <p:nvSpPr>
          <p:cNvPr id="10" name="object 10"/>
          <p:cNvSpPr/>
          <p:nvPr/>
        </p:nvSpPr>
        <p:spPr>
          <a:xfrm>
            <a:off x="7264400" y="3581400"/>
            <a:ext cx="1117600" cy="698500"/>
          </a:xfrm>
          <a:custGeom>
            <a:avLst/>
            <a:gdLst/>
            <a:ahLst/>
            <a:cxnLst/>
            <a:rect l="l" t="t" r="r" b="b"/>
            <a:pathLst>
              <a:path w="1117600" h="698500">
                <a:moveTo>
                  <a:pt x="1044257" y="0"/>
                </a:moveTo>
                <a:lnTo>
                  <a:pt x="73342" y="0"/>
                </a:lnTo>
                <a:lnTo>
                  <a:pt x="44794" y="5763"/>
                </a:lnTo>
                <a:lnTo>
                  <a:pt x="21481" y="21481"/>
                </a:lnTo>
                <a:lnTo>
                  <a:pt x="5763" y="44794"/>
                </a:lnTo>
                <a:lnTo>
                  <a:pt x="0" y="73342"/>
                </a:lnTo>
                <a:lnTo>
                  <a:pt x="0" y="625158"/>
                </a:lnTo>
                <a:lnTo>
                  <a:pt x="5764" y="653706"/>
                </a:lnTo>
                <a:lnTo>
                  <a:pt x="21483" y="677019"/>
                </a:lnTo>
                <a:lnTo>
                  <a:pt x="44800" y="692737"/>
                </a:lnTo>
                <a:lnTo>
                  <a:pt x="73342" y="698500"/>
                </a:lnTo>
                <a:lnTo>
                  <a:pt x="1044263" y="698500"/>
                </a:lnTo>
                <a:lnTo>
                  <a:pt x="1096119" y="677018"/>
                </a:lnTo>
                <a:lnTo>
                  <a:pt x="1117600" y="625158"/>
                </a:lnTo>
                <a:lnTo>
                  <a:pt x="1117601" y="73342"/>
                </a:lnTo>
                <a:lnTo>
                  <a:pt x="1111837" y="44794"/>
                </a:lnTo>
                <a:lnTo>
                  <a:pt x="1096119" y="21481"/>
                </a:lnTo>
                <a:lnTo>
                  <a:pt x="1072806" y="5763"/>
                </a:lnTo>
                <a:lnTo>
                  <a:pt x="1044257" y="0"/>
                </a:lnTo>
                <a:close/>
              </a:path>
            </a:pathLst>
          </a:custGeom>
          <a:solidFill>
            <a:srgbClr val="F79646"/>
          </a:solidFill>
        </p:spPr>
        <p:txBody>
          <a:bodyPr wrap="square" lIns="0" tIns="0" rIns="0" bIns="0" rtlCol="0"/>
          <a:lstStyle/>
          <a:p>
            <a:endParaRPr/>
          </a:p>
        </p:txBody>
      </p:sp>
      <p:sp>
        <p:nvSpPr>
          <p:cNvPr id="11" name="object 11"/>
          <p:cNvSpPr/>
          <p:nvPr/>
        </p:nvSpPr>
        <p:spPr>
          <a:xfrm>
            <a:off x="7264400" y="3581400"/>
            <a:ext cx="1117600" cy="698500"/>
          </a:xfrm>
          <a:custGeom>
            <a:avLst/>
            <a:gdLst/>
            <a:ahLst/>
            <a:cxnLst/>
            <a:rect l="l" t="t" r="r" b="b"/>
            <a:pathLst>
              <a:path w="1117600" h="698500">
                <a:moveTo>
                  <a:pt x="0" y="73343"/>
                </a:moveTo>
                <a:lnTo>
                  <a:pt x="5763" y="44794"/>
                </a:lnTo>
                <a:lnTo>
                  <a:pt x="21481" y="21481"/>
                </a:lnTo>
                <a:lnTo>
                  <a:pt x="44794" y="5763"/>
                </a:lnTo>
                <a:lnTo>
                  <a:pt x="73342" y="0"/>
                </a:lnTo>
                <a:lnTo>
                  <a:pt x="1044258" y="0"/>
                </a:lnTo>
                <a:lnTo>
                  <a:pt x="1072806" y="5763"/>
                </a:lnTo>
                <a:lnTo>
                  <a:pt x="1096119" y="21481"/>
                </a:lnTo>
                <a:lnTo>
                  <a:pt x="1111838" y="44794"/>
                </a:lnTo>
                <a:lnTo>
                  <a:pt x="1117602" y="73343"/>
                </a:lnTo>
                <a:lnTo>
                  <a:pt x="1117600" y="625158"/>
                </a:lnTo>
                <a:lnTo>
                  <a:pt x="1111836" y="653706"/>
                </a:lnTo>
                <a:lnTo>
                  <a:pt x="1096118" y="677019"/>
                </a:lnTo>
                <a:lnTo>
                  <a:pt x="1072805" y="692737"/>
                </a:lnTo>
                <a:lnTo>
                  <a:pt x="1044257" y="698501"/>
                </a:lnTo>
                <a:lnTo>
                  <a:pt x="73342" y="698500"/>
                </a:lnTo>
                <a:lnTo>
                  <a:pt x="44794" y="692736"/>
                </a:lnTo>
                <a:lnTo>
                  <a:pt x="21481" y="677018"/>
                </a:lnTo>
                <a:lnTo>
                  <a:pt x="5763" y="653705"/>
                </a:lnTo>
                <a:lnTo>
                  <a:pt x="0" y="625156"/>
                </a:lnTo>
                <a:lnTo>
                  <a:pt x="0" y="73343"/>
                </a:lnTo>
                <a:close/>
              </a:path>
            </a:pathLst>
          </a:custGeom>
          <a:ln w="25400">
            <a:solidFill>
              <a:srgbClr val="B66D31"/>
            </a:solidFill>
          </a:ln>
        </p:spPr>
        <p:txBody>
          <a:bodyPr wrap="square" lIns="0" tIns="0" rIns="0" bIns="0" rtlCol="0"/>
          <a:lstStyle/>
          <a:p>
            <a:endParaRPr/>
          </a:p>
        </p:txBody>
      </p:sp>
      <p:sp>
        <p:nvSpPr>
          <p:cNvPr id="12" name="object 12"/>
          <p:cNvSpPr txBox="1"/>
          <p:nvPr/>
        </p:nvSpPr>
        <p:spPr>
          <a:xfrm>
            <a:off x="5233897" y="2764317"/>
            <a:ext cx="3043555" cy="1283335"/>
          </a:xfrm>
          <a:prstGeom prst="rect">
            <a:avLst/>
          </a:prstGeom>
        </p:spPr>
        <p:txBody>
          <a:bodyPr vert="horz" wrap="square" lIns="0" tIns="12700" rIns="0" bIns="0" rtlCol="0">
            <a:spAutoFit/>
          </a:bodyPr>
          <a:lstStyle/>
          <a:p>
            <a:pPr marR="44450" algn="r">
              <a:lnSpc>
                <a:spcPct val="100000"/>
              </a:lnSpc>
              <a:spcBef>
                <a:spcPts val="100"/>
              </a:spcBef>
            </a:pPr>
            <a:r>
              <a:rPr sz="1700" spc="-10" dirty="0">
                <a:latin typeface="Calibri"/>
                <a:cs typeface="Calibri"/>
              </a:rPr>
              <a:t>Data</a:t>
            </a:r>
            <a:r>
              <a:rPr sz="1700" spc="-85" dirty="0">
                <a:latin typeface="Calibri"/>
                <a:cs typeface="Calibri"/>
              </a:rPr>
              <a:t> </a:t>
            </a:r>
            <a:r>
              <a:rPr sz="1700" spc="-15" dirty="0">
                <a:latin typeface="Calibri"/>
                <a:cs typeface="Calibri"/>
              </a:rPr>
              <a:t>files</a:t>
            </a:r>
            <a:endParaRPr sz="1700">
              <a:latin typeface="Calibri"/>
              <a:cs typeface="Calibri"/>
            </a:endParaRPr>
          </a:p>
          <a:p>
            <a:pPr>
              <a:lnSpc>
                <a:spcPct val="100000"/>
              </a:lnSpc>
              <a:spcBef>
                <a:spcPts val="55"/>
              </a:spcBef>
            </a:pPr>
            <a:endParaRPr sz="1800">
              <a:latin typeface="Times New Roman"/>
              <a:cs typeface="Times New Roman"/>
            </a:endParaRPr>
          </a:p>
          <a:p>
            <a:pPr marL="12700">
              <a:lnSpc>
                <a:spcPct val="100000"/>
              </a:lnSpc>
            </a:pPr>
            <a:r>
              <a:rPr sz="1700" spc="-10" dirty="0">
                <a:latin typeface="Calibri"/>
                <a:cs typeface="Calibri"/>
              </a:rPr>
              <a:t>Java</a:t>
            </a:r>
            <a:r>
              <a:rPr sz="1700" spc="-5" dirty="0">
                <a:latin typeface="Calibri"/>
                <a:cs typeface="Calibri"/>
              </a:rPr>
              <a:t> classes</a:t>
            </a:r>
            <a:endParaRPr sz="1700">
              <a:latin typeface="Calibri"/>
              <a:cs typeface="Calibri"/>
            </a:endParaRPr>
          </a:p>
          <a:p>
            <a:pPr marR="5080" algn="r">
              <a:lnSpc>
                <a:spcPct val="100000"/>
              </a:lnSpc>
              <a:spcBef>
                <a:spcPts val="1655"/>
              </a:spcBef>
            </a:pPr>
            <a:r>
              <a:rPr sz="1700" spc="-25" dirty="0">
                <a:latin typeface="Calibri"/>
                <a:cs typeface="Calibri"/>
              </a:rPr>
              <a:t>R</a:t>
            </a:r>
            <a:r>
              <a:rPr sz="1700" spc="-50" dirty="0">
                <a:latin typeface="Calibri"/>
                <a:cs typeface="Calibri"/>
              </a:rPr>
              <a:t>e</a:t>
            </a:r>
            <a:r>
              <a:rPr sz="1700" spc="30" dirty="0">
                <a:latin typeface="Calibri"/>
                <a:cs typeface="Calibri"/>
              </a:rPr>
              <a:t>s</a:t>
            </a:r>
            <a:r>
              <a:rPr sz="1700" dirty="0">
                <a:latin typeface="Calibri"/>
                <a:cs typeface="Calibri"/>
              </a:rPr>
              <a:t>o</a:t>
            </a:r>
            <a:r>
              <a:rPr sz="1700" spc="5" dirty="0">
                <a:latin typeface="Calibri"/>
                <a:cs typeface="Calibri"/>
              </a:rPr>
              <a:t>ur</a:t>
            </a:r>
            <a:r>
              <a:rPr sz="1700" spc="-20" dirty="0">
                <a:latin typeface="Calibri"/>
                <a:cs typeface="Calibri"/>
              </a:rPr>
              <a:t>c</a:t>
            </a:r>
            <a:r>
              <a:rPr sz="1700" spc="-50" dirty="0">
                <a:latin typeface="Calibri"/>
                <a:cs typeface="Calibri"/>
              </a:rPr>
              <a:t>e</a:t>
            </a:r>
            <a:r>
              <a:rPr sz="1700" dirty="0">
                <a:latin typeface="Calibri"/>
                <a:cs typeface="Calibri"/>
              </a:rPr>
              <a:t>s</a:t>
            </a:r>
            <a:endParaRPr sz="1700">
              <a:latin typeface="Calibri"/>
              <a:cs typeface="Calibri"/>
            </a:endParaRPr>
          </a:p>
        </p:txBody>
      </p:sp>
      <p:sp>
        <p:nvSpPr>
          <p:cNvPr id="16" name="TextBox 15">
            <a:extLst>
              <a:ext uri="{FF2B5EF4-FFF2-40B4-BE49-F238E27FC236}">
                <a16:creationId xmlns:a16="http://schemas.microsoft.com/office/drawing/2014/main" id="{A53AE95D-0CFC-DD47-9676-06A9C209DA01}"/>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Android Applications </a:t>
            </a:r>
          </a:p>
          <a:p>
            <a:endParaRPr lang="en-US" dirty="0"/>
          </a:p>
        </p:txBody>
      </p:sp>
      <p:sp>
        <p:nvSpPr>
          <p:cNvPr id="19" name="TextBox 18">
            <a:extLst>
              <a:ext uri="{FF2B5EF4-FFF2-40B4-BE49-F238E27FC236}">
                <a16:creationId xmlns:a16="http://schemas.microsoft.com/office/drawing/2014/main" id="{8B58A36B-8648-EB4D-8461-9B0A11B168D9}"/>
              </a:ext>
            </a:extLst>
          </p:cNvPr>
          <p:cNvSpPr txBox="1"/>
          <p:nvPr/>
        </p:nvSpPr>
        <p:spPr>
          <a:xfrm>
            <a:off x="734651" y="1355768"/>
            <a:ext cx="3227749" cy="3139321"/>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Android applications are written in Java and Kotlin</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compiled Java code (along with any data and resource files required by the application) is bundled by the </a:t>
            </a:r>
            <a:r>
              <a:rPr lang="en-US" dirty="0" err="1">
                <a:latin typeface="Arial" panose="020B0604020202020204" pitchFamily="34" charset="0"/>
                <a:cs typeface="Arial" panose="020B0604020202020204" pitchFamily="34" charset="0"/>
              </a:rPr>
              <a:t>aapt</a:t>
            </a:r>
            <a:r>
              <a:rPr lang="en-US" dirty="0">
                <a:latin typeface="Arial" panose="020B0604020202020204" pitchFamily="34" charset="0"/>
                <a:cs typeface="Arial" panose="020B0604020202020204" pitchFamily="34" charset="0"/>
              </a:rPr>
              <a:t> tool into an Android package (.</a:t>
            </a:r>
            <a:r>
              <a:rPr lang="en-US" dirty="0" err="1">
                <a:latin typeface="Arial" panose="020B0604020202020204" pitchFamily="34" charset="0"/>
                <a:cs typeface="Arial" panose="020B0604020202020204" pitchFamily="34" charset="0"/>
              </a:rPr>
              <a:t>apk</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6600" y="1968500"/>
            <a:ext cx="3937000" cy="13081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133600" y="2209800"/>
            <a:ext cx="1117600" cy="5461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800100" y="2006600"/>
            <a:ext cx="3810000" cy="1181100"/>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2307691" y="2282182"/>
            <a:ext cx="7785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Calibri"/>
                <a:cs typeface="Calibri"/>
              </a:rPr>
              <a:t>Activities</a:t>
            </a:r>
            <a:endParaRPr sz="1600">
              <a:latin typeface="Calibri"/>
              <a:cs typeface="Calibri"/>
            </a:endParaRPr>
          </a:p>
        </p:txBody>
      </p:sp>
      <p:sp>
        <p:nvSpPr>
          <p:cNvPr id="6" name="object 6"/>
          <p:cNvSpPr/>
          <p:nvPr/>
        </p:nvSpPr>
        <p:spPr>
          <a:xfrm>
            <a:off x="4546600" y="1968500"/>
            <a:ext cx="3924300" cy="130810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981700" y="2209800"/>
            <a:ext cx="1041400" cy="54610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4610100" y="2006600"/>
            <a:ext cx="3797300" cy="1181100"/>
          </a:xfrm>
          <a:prstGeom prst="rect">
            <a:avLst/>
          </a:prstGeom>
          <a:blipFill>
            <a:blip r:embed="rId8" cstate="print"/>
            <a:stretch>
              <a:fillRect/>
            </a:stretch>
          </a:blipFill>
        </p:spPr>
        <p:txBody>
          <a:bodyPr wrap="square" lIns="0" tIns="0" rIns="0" bIns="0" rtlCol="0"/>
          <a:lstStyle/>
          <a:p>
            <a:endParaRPr/>
          </a:p>
        </p:txBody>
      </p:sp>
      <p:sp>
        <p:nvSpPr>
          <p:cNvPr id="9" name="object 9"/>
          <p:cNvSpPr txBox="1"/>
          <p:nvPr/>
        </p:nvSpPr>
        <p:spPr>
          <a:xfrm>
            <a:off x="6153812" y="2282182"/>
            <a:ext cx="70231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alibri"/>
                <a:cs typeface="Calibri"/>
              </a:rPr>
              <a:t>Services</a:t>
            </a:r>
            <a:endParaRPr sz="1600">
              <a:latin typeface="Calibri"/>
              <a:cs typeface="Calibri"/>
            </a:endParaRPr>
          </a:p>
        </p:txBody>
      </p:sp>
      <p:sp>
        <p:nvSpPr>
          <p:cNvPr id="10" name="object 10"/>
          <p:cNvSpPr/>
          <p:nvPr/>
        </p:nvSpPr>
        <p:spPr>
          <a:xfrm>
            <a:off x="736600" y="3149600"/>
            <a:ext cx="3937000" cy="13081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676400" y="3683000"/>
            <a:ext cx="2032000" cy="5588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800100" y="3187700"/>
            <a:ext cx="3809999" cy="1181100"/>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1850523" y="3763293"/>
            <a:ext cx="169227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alibri"/>
                <a:cs typeface="Calibri"/>
              </a:rPr>
              <a:t>Broadcast</a:t>
            </a:r>
            <a:r>
              <a:rPr sz="1600" spc="-145" dirty="0">
                <a:solidFill>
                  <a:srgbClr val="FFFFFF"/>
                </a:solidFill>
                <a:latin typeface="Calibri"/>
                <a:cs typeface="Calibri"/>
              </a:rPr>
              <a:t> </a:t>
            </a:r>
            <a:r>
              <a:rPr sz="1600" spc="10" dirty="0">
                <a:solidFill>
                  <a:srgbClr val="FFFFFF"/>
                </a:solidFill>
                <a:latin typeface="Calibri"/>
                <a:cs typeface="Calibri"/>
              </a:rPr>
              <a:t>Receivers</a:t>
            </a:r>
            <a:endParaRPr sz="1600">
              <a:latin typeface="Calibri"/>
              <a:cs typeface="Calibri"/>
            </a:endParaRPr>
          </a:p>
        </p:txBody>
      </p:sp>
      <p:sp>
        <p:nvSpPr>
          <p:cNvPr id="14" name="object 14"/>
          <p:cNvSpPr/>
          <p:nvPr/>
        </p:nvSpPr>
        <p:spPr>
          <a:xfrm>
            <a:off x="4546600" y="3149600"/>
            <a:ext cx="3924300" cy="1308100"/>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5575300" y="3683000"/>
            <a:ext cx="1854200" cy="558800"/>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4610100" y="3187700"/>
            <a:ext cx="3797300" cy="1181100"/>
          </a:xfrm>
          <a:prstGeom prst="rect">
            <a:avLst/>
          </a:prstGeom>
          <a:blipFill>
            <a:blip r:embed="rId14" cstate="print"/>
            <a:stretch>
              <a:fillRect/>
            </a:stretch>
          </a:blipFill>
        </p:spPr>
        <p:txBody>
          <a:bodyPr wrap="square" lIns="0" tIns="0" rIns="0" bIns="0" rtlCol="0"/>
          <a:lstStyle/>
          <a:p>
            <a:endParaRPr/>
          </a:p>
        </p:txBody>
      </p:sp>
      <p:sp>
        <p:nvSpPr>
          <p:cNvPr id="17" name="object 17"/>
          <p:cNvSpPr txBox="1"/>
          <p:nvPr/>
        </p:nvSpPr>
        <p:spPr>
          <a:xfrm>
            <a:off x="5747382" y="3763293"/>
            <a:ext cx="1513840" cy="269240"/>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FFFFFF"/>
                </a:solidFill>
                <a:latin typeface="Calibri"/>
                <a:cs typeface="Calibri"/>
              </a:rPr>
              <a:t>Content</a:t>
            </a:r>
            <a:r>
              <a:rPr sz="1600" spc="35" dirty="0">
                <a:solidFill>
                  <a:srgbClr val="FFFFFF"/>
                </a:solidFill>
                <a:latin typeface="Calibri"/>
                <a:cs typeface="Calibri"/>
              </a:rPr>
              <a:t> </a:t>
            </a:r>
            <a:r>
              <a:rPr sz="1600" spc="-5" dirty="0">
                <a:solidFill>
                  <a:srgbClr val="FFFFFF"/>
                </a:solidFill>
                <a:latin typeface="Calibri"/>
                <a:cs typeface="Calibri"/>
              </a:rPr>
              <a:t>Providers</a:t>
            </a:r>
            <a:endParaRPr sz="1600">
              <a:latin typeface="Calibri"/>
              <a:cs typeface="Calibri"/>
            </a:endParaRPr>
          </a:p>
        </p:txBody>
      </p:sp>
      <p:sp>
        <p:nvSpPr>
          <p:cNvPr id="18" name="object 18"/>
          <p:cNvSpPr/>
          <p:nvPr/>
        </p:nvSpPr>
        <p:spPr>
          <a:xfrm>
            <a:off x="3403600" y="2844800"/>
            <a:ext cx="2413000" cy="723900"/>
          </a:xfrm>
          <a:prstGeom prst="rect">
            <a:avLst/>
          </a:prstGeom>
          <a:blipFill>
            <a:blip r:embed="rId15" cstate="print"/>
            <a:stretch>
              <a:fillRect/>
            </a:stretch>
          </a:blipFill>
        </p:spPr>
        <p:txBody>
          <a:bodyPr wrap="square" lIns="0" tIns="0" rIns="0" bIns="0" rtlCol="0"/>
          <a:lstStyle/>
          <a:p>
            <a:endParaRPr/>
          </a:p>
        </p:txBody>
      </p:sp>
      <p:sp>
        <p:nvSpPr>
          <p:cNvPr id="19" name="object 19"/>
          <p:cNvSpPr/>
          <p:nvPr/>
        </p:nvSpPr>
        <p:spPr>
          <a:xfrm>
            <a:off x="3416300" y="2946400"/>
            <a:ext cx="2374900" cy="546100"/>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3467100" y="2882900"/>
            <a:ext cx="2286000" cy="596900"/>
          </a:xfrm>
          <a:prstGeom prst="rect">
            <a:avLst/>
          </a:prstGeom>
          <a:blipFill>
            <a:blip r:embed="rId17" cstate="print"/>
            <a:stretch>
              <a:fillRect/>
            </a:stretch>
          </a:blipFill>
        </p:spPr>
        <p:txBody>
          <a:bodyPr wrap="square" lIns="0" tIns="0" rIns="0" bIns="0" rtlCol="0"/>
          <a:lstStyle/>
          <a:p>
            <a:endParaRPr/>
          </a:p>
        </p:txBody>
      </p:sp>
      <p:sp>
        <p:nvSpPr>
          <p:cNvPr id="21" name="object 21"/>
          <p:cNvSpPr txBox="1"/>
          <p:nvPr/>
        </p:nvSpPr>
        <p:spPr>
          <a:xfrm>
            <a:off x="3590498" y="3022738"/>
            <a:ext cx="2035175"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alibri"/>
                <a:cs typeface="Calibri"/>
              </a:rPr>
              <a:t>Application</a:t>
            </a:r>
            <a:r>
              <a:rPr sz="1600" spc="-45" dirty="0">
                <a:latin typeface="Calibri"/>
                <a:cs typeface="Calibri"/>
              </a:rPr>
              <a:t> </a:t>
            </a:r>
            <a:r>
              <a:rPr sz="1600" spc="-20" dirty="0">
                <a:latin typeface="Calibri"/>
                <a:cs typeface="Calibri"/>
              </a:rPr>
              <a:t>Components</a:t>
            </a:r>
            <a:endParaRPr sz="1600">
              <a:latin typeface="Calibri"/>
              <a:cs typeface="Calibri"/>
            </a:endParaRPr>
          </a:p>
        </p:txBody>
      </p:sp>
      <p:sp>
        <p:nvSpPr>
          <p:cNvPr id="25" name="TextBox 24">
            <a:extLst>
              <a:ext uri="{FF2B5EF4-FFF2-40B4-BE49-F238E27FC236}">
                <a16:creationId xmlns:a16="http://schemas.microsoft.com/office/drawing/2014/main" id="{DCA38CC4-010E-2341-8AD8-029D9C27E3C4}"/>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Application Components</a:t>
            </a:r>
          </a:p>
          <a:p>
            <a:endParaRPr lang="en-US" dirty="0"/>
          </a:p>
        </p:txBody>
      </p:sp>
      <p:sp>
        <p:nvSpPr>
          <p:cNvPr id="26" name="TextBox 25">
            <a:extLst>
              <a:ext uri="{FF2B5EF4-FFF2-40B4-BE49-F238E27FC236}">
                <a16:creationId xmlns:a16="http://schemas.microsoft.com/office/drawing/2014/main" id="{D7EC1B90-6795-B241-9A6F-C1004CFFBF3B}"/>
              </a:ext>
            </a:extLst>
          </p:cNvPr>
          <p:cNvSpPr txBox="1"/>
          <p:nvPr/>
        </p:nvSpPr>
        <p:spPr>
          <a:xfrm>
            <a:off x="1053613" y="835903"/>
            <a:ext cx="6985974"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Four basic components: Activities, Services, Broadcast Receivers, Content Providers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2A169E-919F-B447-9029-F67056E55CA3}"/>
              </a:ext>
            </a:extLst>
          </p:cNvPr>
          <p:cNvSpPr>
            <a:spLocks noGrp="1"/>
          </p:cNvSpPr>
          <p:nvPr>
            <p:ph type="sldNum" sz="quarter" idx="4294967295"/>
          </p:nvPr>
        </p:nvSpPr>
        <p:spPr>
          <a:xfrm>
            <a:off x="8498840" y="4794638"/>
            <a:ext cx="128270" cy="211454"/>
          </a:xfrm>
          <a:prstGeom prst="rect">
            <a:avLst/>
          </a:prstGeom>
        </p:spPr>
        <p:txBody>
          <a:bodyPr/>
          <a:lstStyle/>
          <a:p>
            <a:pPr marL="25400">
              <a:lnSpc>
                <a:spcPct val="100000"/>
              </a:lnSpc>
              <a:spcBef>
                <a:spcPts val="40"/>
              </a:spcBef>
            </a:pPr>
            <a:fld id="{81D60167-4931-47E6-BA6A-407CBD079E47}" type="slidenum">
              <a:rPr lang="en-US" smtClean="0"/>
              <a:t>2</a:t>
            </a:fld>
            <a:endParaRPr lang="en-US" dirty="0"/>
          </a:p>
        </p:txBody>
      </p:sp>
      <p:pic>
        <p:nvPicPr>
          <p:cNvPr id="4" name="Picture 3">
            <a:extLst>
              <a:ext uri="{FF2B5EF4-FFF2-40B4-BE49-F238E27FC236}">
                <a16:creationId xmlns:a16="http://schemas.microsoft.com/office/drawing/2014/main" id="{5757ED3C-DC35-FD46-39F2-82D2BB81F99E}"/>
              </a:ext>
            </a:extLst>
          </p:cNvPr>
          <p:cNvPicPr>
            <a:picLocks noChangeAspect="1"/>
          </p:cNvPicPr>
          <p:nvPr/>
        </p:nvPicPr>
        <p:blipFill>
          <a:blip r:embed="rId3"/>
          <a:stretch>
            <a:fillRect/>
          </a:stretch>
        </p:blipFill>
        <p:spPr>
          <a:xfrm>
            <a:off x="636947" y="376539"/>
            <a:ext cx="7772400" cy="4390422"/>
          </a:xfrm>
          <a:prstGeom prst="rect">
            <a:avLst/>
          </a:prstGeom>
        </p:spPr>
      </p:pic>
    </p:spTree>
    <p:extLst>
      <p:ext uri="{BB962C8B-B14F-4D97-AF65-F5344CB8AC3E}">
        <p14:creationId xmlns:p14="http://schemas.microsoft.com/office/powerpoint/2010/main" val="58487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461665"/>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WHAT IS AN APP?</a:t>
            </a:r>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533400" y="896183"/>
            <a:ext cx="4343400" cy="3970318"/>
          </a:xfrm>
          <a:prstGeom prst="rect">
            <a:avLst/>
          </a:prstGeom>
          <a:noFill/>
        </p:spPr>
        <p:txBody>
          <a:bodyPr wrap="square" rtlCol="0">
            <a:spAutoFit/>
          </a:bodyPr>
          <a:lstStyle/>
          <a:p>
            <a:r>
              <a:rPr lang="en-US" dirty="0"/>
              <a:t>App is an abbreviation of application. </a:t>
            </a:r>
          </a:p>
          <a:p>
            <a:pPr marL="285750" indent="-285750">
              <a:buFont typeface="Arial" panose="020B0604020202020204" pitchFamily="34" charset="0"/>
              <a:buChar char="•"/>
            </a:pPr>
            <a:endParaRPr lang="en-US" dirty="0"/>
          </a:p>
          <a:p>
            <a:r>
              <a:rPr lang="en-US" dirty="0"/>
              <a:t>Apps are software programs that are executed in a computer, smartphone or other device. </a:t>
            </a:r>
          </a:p>
          <a:p>
            <a:endParaRPr lang="en-US" dirty="0"/>
          </a:p>
          <a:p>
            <a:r>
              <a:rPr lang="en-US" dirty="0"/>
              <a:t>The most common use for the term app is to denominate software programs that run on smartphones or mobile devices. </a:t>
            </a:r>
          </a:p>
          <a:p>
            <a:endParaRPr lang="en-US" dirty="0"/>
          </a:p>
          <a:p>
            <a:endParaRPr lang="en-US" dirty="0"/>
          </a:p>
          <a:p>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7CCC861-D74A-5E42-B41C-6B0A4ED16E8B}"/>
              </a:ext>
            </a:extLst>
          </p:cNvPr>
          <p:cNvPicPr>
            <a:picLocks noChangeAspect="1"/>
          </p:cNvPicPr>
          <p:nvPr/>
        </p:nvPicPr>
        <p:blipFill>
          <a:blip r:embed="rId3"/>
          <a:stretch>
            <a:fillRect/>
          </a:stretch>
        </p:blipFill>
        <p:spPr>
          <a:xfrm>
            <a:off x="5557519" y="1352550"/>
            <a:ext cx="2532961" cy="2362200"/>
          </a:xfrm>
          <a:prstGeom prst="rect">
            <a:avLst/>
          </a:prstGeom>
        </p:spPr>
      </p:pic>
    </p:spTree>
    <p:extLst>
      <p:ext uri="{BB962C8B-B14F-4D97-AF65-F5344CB8AC3E}">
        <p14:creationId xmlns:p14="http://schemas.microsoft.com/office/powerpoint/2010/main" val="421239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461665"/>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WHAT IS AN APP?</a:t>
            </a:r>
            <a:endParaRPr lang="en-US" dirty="0"/>
          </a:p>
        </p:txBody>
      </p:sp>
      <p:pic>
        <p:nvPicPr>
          <p:cNvPr id="8" name="Picture 7">
            <a:extLst>
              <a:ext uri="{FF2B5EF4-FFF2-40B4-BE49-F238E27FC236}">
                <a16:creationId xmlns:a16="http://schemas.microsoft.com/office/drawing/2014/main" id="{B2CFBBFB-E42E-784F-8925-52FCDC7A451D}"/>
              </a:ext>
            </a:extLst>
          </p:cNvPr>
          <p:cNvPicPr>
            <a:picLocks noChangeAspect="1"/>
          </p:cNvPicPr>
          <p:nvPr/>
        </p:nvPicPr>
        <p:blipFill>
          <a:blip r:embed="rId3"/>
          <a:stretch>
            <a:fillRect/>
          </a:stretch>
        </p:blipFill>
        <p:spPr>
          <a:xfrm>
            <a:off x="535940" y="881373"/>
            <a:ext cx="5636260" cy="3913265"/>
          </a:xfrm>
          <a:prstGeom prst="rect">
            <a:avLst/>
          </a:prstGeom>
        </p:spPr>
      </p:pic>
      <p:pic>
        <p:nvPicPr>
          <p:cNvPr id="9" name="Picture 8">
            <a:extLst>
              <a:ext uri="{FF2B5EF4-FFF2-40B4-BE49-F238E27FC236}">
                <a16:creationId xmlns:a16="http://schemas.microsoft.com/office/drawing/2014/main" id="{BD16A1DB-5C93-A144-9E17-4BE60A76496E}"/>
              </a:ext>
            </a:extLst>
          </p:cNvPr>
          <p:cNvPicPr>
            <a:picLocks noChangeAspect="1"/>
          </p:cNvPicPr>
          <p:nvPr/>
        </p:nvPicPr>
        <p:blipFill>
          <a:blip r:embed="rId4"/>
          <a:stretch>
            <a:fillRect/>
          </a:stretch>
        </p:blipFill>
        <p:spPr>
          <a:xfrm>
            <a:off x="5400584" y="400050"/>
            <a:ext cx="3514816" cy="2095500"/>
          </a:xfrm>
          <a:prstGeom prst="rect">
            <a:avLst/>
          </a:prstGeom>
        </p:spPr>
      </p:pic>
    </p:spTree>
    <p:extLst>
      <p:ext uri="{BB962C8B-B14F-4D97-AF65-F5344CB8AC3E}">
        <p14:creationId xmlns:p14="http://schemas.microsoft.com/office/powerpoint/2010/main" val="3455232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461665"/>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ANDROID APP PERMISSIONS</a:t>
            </a:r>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609600" y="891426"/>
            <a:ext cx="43434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Are used to represent a (single) screen with a user interface.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Activities are a fundamental part of applications, in which the user interacts with the application. </a:t>
            </a:r>
          </a:p>
          <a:p>
            <a:endParaRPr lang="en-US" dirty="0"/>
          </a:p>
          <a:p>
            <a:pPr marL="285750" indent="-285750">
              <a:buFont typeface="Arial" panose="020B0604020202020204" pitchFamily="34" charset="0"/>
              <a:buChar char="•"/>
            </a:pPr>
            <a:r>
              <a:rPr lang="en-US" dirty="0"/>
              <a:t>Each activity is assigned a window. </a:t>
            </a:r>
          </a:p>
          <a:p>
            <a:endParaRPr lang="en-US" dirty="0"/>
          </a:p>
          <a:p>
            <a:pPr marL="285750" indent="-285750">
              <a:buFont typeface="Arial" panose="020B0604020202020204" pitchFamily="34" charset="0"/>
              <a:buChar char="•"/>
            </a:pPr>
            <a:r>
              <a:rPr lang="en-US" dirty="0"/>
              <a:t>Usually a window uses up all of the available screen, but it can also be smaller and the screen will display several activities.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BFD4FBC-3F77-4D4D-B92D-2BD8149C7611}"/>
              </a:ext>
            </a:extLst>
          </p:cNvPr>
          <p:cNvPicPr>
            <a:picLocks noChangeAspect="1"/>
          </p:cNvPicPr>
          <p:nvPr/>
        </p:nvPicPr>
        <p:blipFill>
          <a:blip r:embed="rId3"/>
          <a:stretch>
            <a:fillRect/>
          </a:stretch>
        </p:blipFill>
        <p:spPr>
          <a:xfrm>
            <a:off x="5867400" y="891426"/>
            <a:ext cx="2425700" cy="3683000"/>
          </a:xfrm>
          <a:prstGeom prst="rect">
            <a:avLst/>
          </a:prstGeom>
        </p:spPr>
      </p:pic>
    </p:spTree>
    <p:extLst>
      <p:ext uri="{BB962C8B-B14F-4D97-AF65-F5344CB8AC3E}">
        <p14:creationId xmlns:p14="http://schemas.microsoft.com/office/powerpoint/2010/main" val="1722116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Application Components (Activity)</a:t>
            </a:r>
          </a:p>
          <a:p>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457200" y="896183"/>
            <a:ext cx="43434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Are used to represent a (single) screen with a user interface.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Activities are a fundamental part of applications, in which the user interacts with the application. </a:t>
            </a:r>
          </a:p>
          <a:p>
            <a:endParaRPr lang="en-US" dirty="0"/>
          </a:p>
          <a:p>
            <a:pPr marL="285750" indent="-285750">
              <a:buFont typeface="Arial" panose="020B0604020202020204" pitchFamily="34" charset="0"/>
              <a:buChar char="•"/>
            </a:pPr>
            <a:r>
              <a:rPr lang="en-US" dirty="0"/>
              <a:t>Each activity is assigned a window. </a:t>
            </a:r>
          </a:p>
          <a:p>
            <a:endParaRPr lang="en-US" dirty="0"/>
          </a:p>
          <a:p>
            <a:pPr marL="285750" indent="-285750">
              <a:buFont typeface="Arial" panose="020B0604020202020204" pitchFamily="34" charset="0"/>
              <a:buChar char="•"/>
            </a:pPr>
            <a:r>
              <a:rPr lang="en-US" dirty="0"/>
              <a:t>Usually a window uses up all of the available screen, but it can also be smaller and the screen will display several activities.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0F3F422-C5DA-C542-9558-5FC9C78485DE}"/>
              </a:ext>
            </a:extLst>
          </p:cNvPr>
          <p:cNvPicPr>
            <a:picLocks noChangeAspect="1"/>
          </p:cNvPicPr>
          <p:nvPr/>
        </p:nvPicPr>
        <p:blipFill>
          <a:blip r:embed="rId3"/>
          <a:stretch>
            <a:fillRect/>
          </a:stretch>
        </p:blipFill>
        <p:spPr>
          <a:xfrm>
            <a:off x="5029200" y="1200150"/>
            <a:ext cx="3581400" cy="28623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Application Components</a:t>
            </a:r>
          </a:p>
          <a:p>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533400" y="1108829"/>
            <a:ext cx="43434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Each activity is independent. For this reason, an activity may be initiated from a different application if it is allowed. </a:t>
            </a:r>
          </a:p>
          <a:p>
            <a:endParaRPr lang="en-US" dirty="0"/>
          </a:p>
          <a:p>
            <a:pPr marL="285750" indent="-285750">
              <a:buFont typeface="Arial" panose="020B0604020202020204" pitchFamily="34" charset="0"/>
              <a:buChar char="•"/>
            </a:pPr>
            <a:r>
              <a:rPr lang="en-US" dirty="0"/>
              <a:t>In order to implement an Activity, a class must inherit from the class Activity. This will be explained later on.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0F3F422-C5DA-C542-9558-5FC9C78485DE}"/>
              </a:ext>
            </a:extLst>
          </p:cNvPr>
          <p:cNvPicPr>
            <a:picLocks noChangeAspect="1"/>
          </p:cNvPicPr>
          <p:nvPr/>
        </p:nvPicPr>
        <p:blipFill>
          <a:blip r:embed="rId3"/>
          <a:stretch>
            <a:fillRect/>
          </a:stretch>
        </p:blipFill>
        <p:spPr>
          <a:xfrm>
            <a:off x="5029200" y="1200150"/>
            <a:ext cx="3581400" cy="2862322"/>
          </a:xfrm>
          <a:prstGeom prst="rect">
            <a:avLst/>
          </a:prstGeom>
        </p:spPr>
      </p:pic>
    </p:spTree>
    <p:extLst>
      <p:ext uri="{BB962C8B-B14F-4D97-AF65-F5344CB8AC3E}">
        <p14:creationId xmlns:p14="http://schemas.microsoft.com/office/powerpoint/2010/main" val="1794093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Application Components (Services)</a:t>
            </a:r>
          </a:p>
          <a:p>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533400" y="1108829"/>
            <a:ext cx="81534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Services are used to perform prolonged tasks or tasks for remote processes in the background. </a:t>
            </a:r>
          </a:p>
          <a:p>
            <a:endParaRPr lang="en-US" dirty="0"/>
          </a:p>
          <a:p>
            <a:pPr marL="285750" indent="-285750">
              <a:buFont typeface="Arial" panose="020B0604020202020204" pitchFamily="34" charset="0"/>
              <a:buChar char="•"/>
            </a:pPr>
            <a:r>
              <a:rPr lang="en-US" dirty="0"/>
              <a:t>Services do not have a graphical interface.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service is implemented as a subclass of Services. </a:t>
            </a:r>
          </a:p>
          <a:p>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6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Application Components (Broadcast Receivers)</a:t>
            </a:r>
          </a:p>
          <a:p>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525054" y="819150"/>
            <a:ext cx="81534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Broadcast Receivers are used to perform specific tasks when a system wide broadcast is detected.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 of these broadcasts are originated by the system. </a:t>
            </a:r>
          </a:p>
          <a:p>
            <a:pPr marL="742950" lvl="1" indent="-285750">
              <a:buFont typeface="Arial" panose="020B0604020202020204" pitchFamily="34" charset="0"/>
              <a:buChar char="•"/>
            </a:pPr>
            <a:r>
              <a:rPr lang="en-US" dirty="0"/>
              <a:t>For example: incoming calls and </a:t>
            </a:r>
            <a:r>
              <a:rPr lang="en-US" dirty="0" err="1"/>
              <a:t>sms</a:t>
            </a:r>
            <a:r>
              <a:rPr lang="en-US" dirty="0"/>
              <a:t>, low battery, network state changed, image captured, etc.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Broadcast receivers are different to services in several ways but mostly because broadcast receivers wait for an event in order to run. </a:t>
            </a:r>
          </a:p>
          <a:p>
            <a:endParaRPr lang="en-US" dirty="0"/>
          </a:p>
          <a:p>
            <a:pPr marL="285750" indent="-285750">
              <a:buFont typeface="Arial" panose="020B0604020202020204" pitchFamily="34" charset="0"/>
              <a:buChar char="•"/>
            </a:pPr>
            <a:r>
              <a:rPr lang="en-US" dirty="0"/>
              <a:t>To implement a broadcast receiver, developers must inherit from the class </a:t>
            </a:r>
            <a:r>
              <a:rPr lang="en-US" dirty="0" err="1"/>
              <a:t>BroadcastReceiver</a:t>
            </a:r>
            <a:r>
              <a:rPr lang="en-US" dirty="0"/>
              <a:t>. </a:t>
            </a:r>
          </a:p>
          <a:p>
            <a:endParaRPr lang="en-US" dirty="0"/>
          </a:p>
        </p:txBody>
      </p:sp>
    </p:spTree>
    <p:extLst>
      <p:ext uri="{BB962C8B-B14F-4D97-AF65-F5344CB8AC3E}">
        <p14:creationId xmlns:p14="http://schemas.microsoft.com/office/powerpoint/2010/main" val="12643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738664"/>
          </a:xfrm>
          <a:prstGeom prst="rect">
            <a:avLst/>
          </a:prstGeom>
          <a:noFill/>
        </p:spPr>
        <p:txBody>
          <a:bodyPr wrap="square" rtlCol="0">
            <a:spAutoFit/>
          </a:bodyPr>
          <a:lstStyle/>
          <a:p>
            <a:r>
              <a:rPr lang="en-US" sz="2400" dirty="0">
                <a:solidFill>
                  <a:schemeClr val="bg1"/>
                </a:solidFill>
                <a:latin typeface="Arial" panose="020B0604020202020204" pitchFamily="34" charset="0"/>
                <a:ea typeface="+mj-ea"/>
                <a:cs typeface="Arial" panose="020B0604020202020204" pitchFamily="34" charset="0"/>
              </a:rPr>
              <a:t>Application Components (Content Providers)</a:t>
            </a:r>
          </a:p>
          <a:p>
            <a:endParaRPr lang="en-US" dirty="0"/>
          </a:p>
        </p:txBody>
      </p:sp>
      <p:sp>
        <p:nvSpPr>
          <p:cNvPr id="7" name="TextBox 6">
            <a:extLst>
              <a:ext uri="{FF2B5EF4-FFF2-40B4-BE49-F238E27FC236}">
                <a16:creationId xmlns:a16="http://schemas.microsoft.com/office/drawing/2014/main" id="{A323E6BE-8C4A-EA48-844B-4B8FD37F7C69}"/>
              </a:ext>
            </a:extLst>
          </p:cNvPr>
          <p:cNvSpPr txBox="1"/>
          <p:nvPr/>
        </p:nvSpPr>
        <p:spPr>
          <a:xfrm>
            <a:off x="645160" y="896183"/>
            <a:ext cx="374214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Content Providers manage access to a structured set of data. </a:t>
            </a:r>
          </a:p>
          <a:p>
            <a:pPr marL="742950" lvl="1" indent="-285750">
              <a:buFont typeface="Wingdings" pitchFamily="2" charset="2"/>
              <a:buChar char="§"/>
            </a:pPr>
            <a:r>
              <a:rPr lang="en-US" dirty="0"/>
              <a:t>Can be stored on the file systems or SQLite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main characteristic of the content providers is that they can share this data between applications. </a:t>
            </a:r>
          </a:p>
          <a:p>
            <a:endParaRPr lang="en-US" dirty="0"/>
          </a:p>
          <a:p>
            <a:pPr marL="285750" indent="-285750">
              <a:buFont typeface="Arial" panose="020B0604020202020204" pitchFamily="34" charset="0"/>
              <a:buChar char="•"/>
            </a:pPr>
            <a:r>
              <a:rPr lang="en-US" dirty="0"/>
              <a:t>Content providers provide an encapsulated access to data. </a:t>
            </a:r>
          </a:p>
          <a:p>
            <a:pPr marL="742950" lvl="1" indent="-285750">
              <a:buFont typeface="Wingdings" pitchFamily="2" charset="2"/>
              <a:buChar char="§"/>
            </a:pPr>
            <a:endParaRPr lang="en-US" dirty="0"/>
          </a:p>
        </p:txBody>
      </p:sp>
      <p:pic>
        <p:nvPicPr>
          <p:cNvPr id="2" name="Picture 1">
            <a:extLst>
              <a:ext uri="{FF2B5EF4-FFF2-40B4-BE49-F238E27FC236}">
                <a16:creationId xmlns:a16="http://schemas.microsoft.com/office/drawing/2014/main" id="{33A578FC-3C3C-5E45-8AA5-2C2D4D94C05A}"/>
              </a:ext>
            </a:extLst>
          </p:cNvPr>
          <p:cNvPicPr>
            <a:picLocks noChangeAspect="1"/>
          </p:cNvPicPr>
          <p:nvPr/>
        </p:nvPicPr>
        <p:blipFill>
          <a:blip r:embed="rId3"/>
          <a:stretch>
            <a:fillRect/>
          </a:stretch>
        </p:blipFill>
        <p:spPr>
          <a:xfrm>
            <a:off x="4267200" y="1117636"/>
            <a:ext cx="4231640" cy="2901914"/>
          </a:xfrm>
          <a:prstGeom prst="rect">
            <a:avLst/>
          </a:prstGeom>
        </p:spPr>
      </p:pic>
    </p:spTree>
    <p:extLst>
      <p:ext uri="{BB962C8B-B14F-4D97-AF65-F5344CB8AC3E}">
        <p14:creationId xmlns:p14="http://schemas.microsoft.com/office/powerpoint/2010/main" val="1757466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677108"/>
          </a:xfrm>
          <a:prstGeom prst="rect">
            <a:avLst/>
          </a:prstGeom>
          <a:noFill/>
        </p:spPr>
        <p:txBody>
          <a:bodyPr wrap="square" rtlCol="0">
            <a:spAutoFit/>
          </a:bodyPr>
          <a:lstStyle/>
          <a:p>
            <a:r>
              <a:rPr lang="en-US" sz="2000" dirty="0">
                <a:solidFill>
                  <a:schemeClr val="bg1"/>
                </a:solidFill>
                <a:latin typeface="Arial" panose="020B0604020202020204" pitchFamily="34" charset="0"/>
                <a:ea typeface="+mj-ea"/>
                <a:cs typeface="Arial" panose="020B0604020202020204" pitchFamily="34" charset="0"/>
              </a:rPr>
              <a:t>ADDITIONAL ELEMENTS OF AN APPLICATION (INTENTS ) </a:t>
            </a:r>
          </a:p>
          <a:p>
            <a:endParaRPr lang="en-US" dirty="0"/>
          </a:p>
        </p:txBody>
      </p:sp>
      <p:pic>
        <p:nvPicPr>
          <p:cNvPr id="9" name="Picture 8">
            <a:extLst>
              <a:ext uri="{FF2B5EF4-FFF2-40B4-BE49-F238E27FC236}">
                <a16:creationId xmlns:a16="http://schemas.microsoft.com/office/drawing/2014/main" id="{642DA41C-4118-5D46-9A60-FFE4EE78E14E}"/>
              </a:ext>
            </a:extLst>
          </p:cNvPr>
          <p:cNvPicPr>
            <a:picLocks noChangeAspect="1"/>
          </p:cNvPicPr>
          <p:nvPr/>
        </p:nvPicPr>
        <p:blipFill>
          <a:blip r:embed="rId3"/>
          <a:stretch>
            <a:fillRect/>
          </a:stretch>
        </p:blipFill>
        <p:spPr>
          <a:xfrm>
            <a:off x="1587500" y="1200150"/>
            <a:ext cx="5969000" cy="2743200"/>
          </a:xfrm>
          <a:prstGeom prst="rect">
            <a:avLst/>
          </a:prstGeom>
        </p:spPr>
      </p:pic>
      <p:pic>
        <p:nvPicPr>
          <p:cNvPr id="7169" name="Picture 1" descr="page4image11000384">
            <a:extLst>
              <a:ext uri="{FF2B5EF4-FFF2-40B4-BE49-F238E27FC236}">
                <a16:creationId xmlns:a16="http://schemas.microsoft.com/office/drawing/2014/main" id="{9E94EE9C-363B-324B-A7B0-1D4822248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048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67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984885"/>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ADDITIONAL ELEMENTS OF AN APPLICATION (</a:t>
            </a:r>
            <a:r>
              <a:rPr lang="en-US" sz="2000" dirty="0">
                <a:solidFill>
                  <a:schemeClr val="bg1"/>
                </a:solidFill>
                <a:latin typeface="Arial" panose="020B0604020202020204" pitchFamily="34" charset="0"/>
                <a:ea typeface="+mj-ea"/>
                <a:cs typeface="Arial" panose="020B0604020202020204" pitchFamily="34" charset="0"/>
              </a:rPr>
              <a:t>ANDROID MANIFEST)</a:t>
            </a:r>
          </a:p>
          <a:p>
            <a:endParaRPr lang="en-US" dirty="0"/>
          </a:p>
        </p:txBody>
      </p:sp>
      <p:pic>
        <p:nvPicPr>
          <p:cNvPr id="9" name="Picture 8">
            <a:extLst>
              <a:ext uri="{FF2B5EF4-FFF2-40B4-BE49-F238E27FC236}">
                <a16:creationId xmlns:a16="http://schemas.microsoft.com/office/drawing/2014/main" id="{B068607F-6B81-D74D-9FDC-E3A9206342A2}"/>
              </a:ext>
            </a:extLst>
          </p:cNvPr>
          <p:cNvPicPr>
            <a:picLocks noChangeAspect="1"/>
          </p:cNvPicPr>
          <p:nvPr/>
        </p:nvPicPr>
        <p:blipFill>
          <a:blip r:embed="rId3"/>
          <a:stretch>
            <a:fillRect/>
          </a:stretch>
        </p:blipFill>
        <p:spPr>
          <a:xfrm>
            <a:off x="838200" y="1047750"/>
            <a:ext cx="7315200" cy="3048000"/>
          </a:xfrm>
          <a:prstGeom prst="rect">
            <a:avLst/>
          </a:prstGeom>
        </p:spPr>
      </p:pic>
    </p:spTree>
    <p:extLst>
      <p:ext uri="{BB962C8B-B14F-4D97-AF65-F5344CB8AC3E}">
        <p14:creationId xmlns:p14="http://schemas.microsoft.com/office/powerpoint/2010/main" val="4239409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1F92-2034-7043-829D-F8B94A1FFFA7}"/>
              </a:ext>
            </a:extLst>
          </p:cNvPr>
          <p:cNvSpPr>
            <a:spLocks noGrp="1"/>
          </p:cNvSpPr>
          <p:nvPr>
            <p:ph type="title"/>
          </p:nvPr>
        </p:nvSpPr>
        <p:spPr>
          <a:xfrm>
            <a:off x="898111" y="285751"/>
            <a:ext cx="7674696" cy="533399"/>
          </a:xfrm>
        </p:spPr>
        <p:txBody>
          <a:bodyPr/>
          <a:lstStyle/>
          <a:p>
            <a:pPr fontAlgn="base"/>
            <a:r>
              <a:rPr lang="en-US" sz="2000" b="1" i="1" dirty="0">
                <a:latin typeface="Arial" panose="020B0604020202020204" pitchFamily="34" charset="0"/>
                <a:cs typeface="Arial" panose="020B0604020202020204" pitchFamily="34" charset="0"/>
              </a:rPr>
              <a:t>Mobile app developer annual salary, by country, in USD</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62A169E-919F-B447-9029-F67056E55CA3}"/>
              </a:ext>
            </a:extLst>
          </p:cNvPr>
          <p:cNvSpPr>
            <a:spLocks noGrp="1"/>
          </p:cNvSpPr>
          <p:nvPr>
            <p:ph type="sldNum" sz="quarter" idx="4294967295"/>
          </p:nvPr>
        </p:nvSpPr>
        <p:spPr>
          <a:xfrm>
            <a:off x="8498840" y="4794638"/>
            <a:ext cx="128270" cy="211454"/>
          </a:xfrm>
          <a:prstGeom prst="rect">
            <a:avLst/>
          </a:prstGeom>
        </p:spPr>
        <p:txBody>
          <a:bodyPr/>
          <a:lstStyle/>
          <a:p>
            <a:pPr marL="25400">
              <a:lnSpc>
                <a:spcPct val="100000"/>
              </a:lnSpc>
              <a:spcBef>
                <a:spcPts val="40"/>
              </a:spcBef>
            </a:pPr>
            <a:fld id="{81D60167-4931-47E6-BA6A-407CBD079E47}" type="slidenum">
              <a:rPr lang="en-US" smtClean="0"/>
              <a:t>3</a:t>
            </a:fld>
            <a:endParaRPr lang="en-US" dirty="0"/>
          </a:p>
        </p:txBody>
      </p:sp>
      <p:pic>
        <p:nvPicPr>
          <p:cNvPr id="3" name="Picture 2">
            <a:extLst>
              <a:ext uri="{FF2B5EF4-FFF2-40B4-BE49-F238E27FC236}">
                <a16:creationId xmlns:a16="http://schemas.microsoft.com/office/drawing/2014/main" id="{BE3AAD1F-4A38-B929-6B86-A1D9BB64E47A}"/>
              </a:ext>
            </a:extLst>
          </p:cNvPr>
          <p:cNvPicPr>
            <a:picLocks noChangeAspect="1"/>
          </p:cNvPicPr>
          <p:nvPr/>
        </p:nvPicPr>
        <p:blipFill>
          <a:blip r:embed="rId3"/>
          <a:stretch>
            <a:fillRect/>
          </a:stretch>
        </p:blipFill>
        <p:spPr>
          <a:xfrm>
            <a:off x="898111" y="647700"/>
            <a:ext cx="7162800" cy="4476750"/>
          </a:xfrm>
          <a:prstGeom prst="rect">
            <a:avLst/>
          </a:prstGeom>
        </p:spPr>
      </p:pic>
    </p:spTree>
    <p:extLst>
      <p:ext uri="{BB962C8B-B14F-4D97-AF65-F5344CB8AC3E}">
        <p14:creationId xmlns:p14="http://schemas.microsoft.com/office/powerpoint/2010/main" val="2146901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984885"/>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ADDITIONAL ELEMENTS OF AN APPLICATION (</a:t>
            </a:r>
            <a:r>
              <a:rPr lang="en-US" sz="2000" dirty="0">
                <a:solidFill>
                  <a:schemeClr val="bg1"/>
                </a:solidFill>
                <a:latin typeface="Arial" panose="020B0604020202020204" pitchFamily="34" charset="0"/>
                <a:ea typeface="+mj-ea"/>
                <a:cs typeface="Arial" panose="020B0604020202020204" pitchFamily="34" charset="0"/>
              </a:rPr>
              <a:t>ANDROID MANIFEST)</a:t>
            </a:r>
          </a:p>
          <a:p>
            <a:endParaRPr lang="en-US" dirty="0"/>
          </a:p>
        </p:txBody>
      </p:sp>
      <p:sp>
        <p:nvSpPr>
          <p:cNvPr id="10" name="Rectangle 9">
            <a:extLst>
              <a:ext uri="{FF2B5EF4-FFF2-40B4-BE49-F238E27FC236}">
                <a16:creationId xmlns:a16="http://schemas.microsoft.com/office/drawing/2014/main" id="{BDB95FE6-BE8A-654B-97EE-45B3673D23D4}"/>
              </a:ext>
            </a:extLst>
          </p:cNvPr>
          <p:cNvSpPr/>
          <p:nvPr/>
        </p:nvSpPr>
        <p:spPr>
          <a:xfrm>
            <a:off x="381000" y="819150"/>
            <a:ext cx="8730343" cy="4247317"/>
          </a:xfrm>
          <a:prstGeom prst="rect">
            <a:avLst/>
          </a:prstGeom>
        </p:spPr>
        <p:txBody>
          <a:bodyPr wrap="square">
            <a:spAutoFit/>
          </a:bodyPr>
          <a:lstStyle/>
          <a:p>
            <a:pPr marL="285750" indent="-285750">
              <a:buFont typeface="Arial" panose="020B0604020202020204" pitchFamily="34" charset="0"/>
              <a:buChar char="•"/>
              <a:defRPr/>
            </a:pPr>
            <a:r>
              <a:rPr lang="en-US" dirty="0"/>
              <a:t>Every Android app must include an </a:t>
            </a:r>
            <a:r>
              <a:rPr lang="en-US" dirty="0" err="1"/>
              <a:t>AndroidManifest.xml</a:t>
            </a:r>
            <a:r>
              <a:rPr lang="en-US" dirty="0"/>
              <a:t> file describing functionality</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a:t>The manifest specifies:</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r>
              <a:rPr lang="en-US" dirty="0"/>
              <a:t>App’s Activities, Services, etc.</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r>
              <a:rPr lang="en-US" dirty="0"/>
              <a:t>Permissions requested by app</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r>
              <a:rPr lang="en-US" dirty="0"/>
              <a:t>Minimum API required</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r>
              <a:rPr lang="en-US" dirty="0"/>
              <a:t>Hardware features required, e.g., camera with autofocus</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r>
              <a:rPr lang="en-US" dirty="0"/>
              <a:t>External libraries to which app is linked, e.g., Google Maps library</a:t>
            </a:r>
          </a:p>
          <a:p>
            <a:pPr marL="285750" indent="-285750">
              <a:buFont typeface="Arial" panose="020B0604020202020204" pitchFamily="34" charset="0"/>
              <a:buChar char="•"/>
              <a:defRPr/>
            </a:pPr>
            <a:endParaRPr lang="en-US" dirty="0"/>
          </a:p>
        </p:txBody>
      </p:sp>
    </p:spTree>
    <p:extLst>
      <p:ext uri="{BB962C8B-B14F-4D97-AF65-F5344CB8AC3E}">
        <p14:creationId xmlns:p14="http://schemas.microsoft.com/office/powerpoint/2010/main" val="282841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209550"/>
            <a:ext cx="7660640" cy="984885"/>
          </a:xfrm>
          <a:prstGeom prst="rect">
            <a:avLst/>
          </a:prstGeom>
          <a:noFill/>
        </p:spPr>
        <p:txBody>
          <a:bodyPr wrap="square" rtlCol="0">
            <a:spAutoFit/>
          </a:bodyPr>
          <a:lstStyle/>
          <a:p>
            <a:r>
              <a:rPr lang="en-US" sz="2000" dirty="0">
                <a:solidFill>
                  <a:schemeClr val="bg1"/>
                </a:solidFill>
                <a:latin typeface="Arial" panose="020B0604020202020204" pitchFamily="34" charset="0"/>
                <a:ea typeface="+mj-ea"/>
                <a:cs typeface="Arial" panose="020B0604020202020204" pitchFamily="34" charset="0"/>
              </a:rPr>
              <a:t>ADDITIONAL ELEMENTS OF AN APPLICATION (APP RESOURCES ) </a:t>
            </a:r>
          </a:p>
          <a:p>
            <a:endParaRPr lang="en-US" dirty="0"/>
          </a:p>
        </p:txBody>
      </p:sp>
      <p:sp>
        <p:nvSpPr>
          <p:cNvPr id="2" name="Rectangle 1">
            <a:extLst>
              <a:ext uri="{FF2B5EF4-FFF2-40B4-BE49-F238E27FC236}">
                <a16:creationId xmlns:a16="http://schemas.microsoft.com/office/drawing/2014/main" id="{CBF9145E-EF87-5F42-A1B6-4F87FEBACA31}"/>
              </a:ext>
            </a:extLst>
          </p:cNvPr>
          <p:cNvSpPr/>
          <p:nvPr/>
        </p:nvSpPr>
        <p:spPr>
          <a:xfrm>
            <a:off x="685800" y="1556088"/>
            <a:ext cx="7660640" cy="2031325"/>
          </a:xfrm>
          <a:prstGeom prst="rect">
            <a:avLst/>
          </a:prstGeom>
        </p:spPr>
        <p:txBody>
          <a:bodyPr wrap="square">
            <a:spAutoFit/>
          </a:bodyPr>
          <a:lstStyle/>
          <a:p>
            <a:pPr marL="285750" indent="-285750">
              <a:buFont typeface="Arial" panose="020B0604020202020204" pitchFamily="34" charset="0"/>
              <a:buChar char="•"/>
            </a:pPr>
            <a:r>
              <a:rPr lang="en-US" dirty="0"/>
              <a:t>In the user interfaces, beside the use of text, button and other inputs, </a:t>
            </a:r>
          </a:p>
          <a:p>
            <a:pPr marL="742950" lvl="1" indent="-285750">
              <a:buFont typeface="Wingdings" pitchFamily="2" charset="2"/>
              <a:buChar char="§"/>
            </a:pPr>
            <a:r>
              <a:rPr lang="en-US" dirty="0"/>
              <a:t>sometimes they can require other resources such as images, animations, colors and styles. </a:t>
            </a:r>
          </a:p>
          <a:p>
            <a:pPr marL="742950" lvl="1" indent="-285750">
              <a:buFont typeface="Wingdings" pitchFamily="2" charset="2"/>
              <a:buChar char="§"/>
            </a:pPr>
            <a:endParaRPr lang="en-US" dirty="0"/>
          </a:p>
          <a:p>
            <a:pPr marL="285750" indent="-285750">
              <a:buFont typeface="Arial" panose="020B0604020202020204" pitchFamily="34" charset="0"/>
              <a:buChar char="•"/>
            </a:pPr>
            <a:r>
              <a:rPr lang="en-US" dirty="0"/>
              <a:t>Inside the application project there is a folder named "res" where all of these resources must be placed. </a:t>
            </a:r>
          </a:p>
          <a:p>
            <a:pPr lvl="1"/>
            <a:endParaRPr lang="en-US" dirty="0">
              <a:solidFill>
                <a:srgbClr val="1E1E1E"/>
              </a:solidFill>
              <a:latin typeface="Raleway"/>
            </a:endParaRPr>
          </a:p>
        </p:txBody>
      </p:sp>
    </p:spTree>
    <p:extLst>
      <p:ext uri="{BB962C8B-B14F-4D97-AF65-F5344CB8AC3E}">
        <p14:creationId xmlns:p14="http://schemas.microsoft.com/office/powerpoint/2010/main" val="411288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357282"/>
            <a:ext cx="7660640" cy="677108"/>
          </a:xfrm>
          <a:prstGeom prst="rect">
            <a:avLst/>
          </a:prstGeom>
          <a:noFill/>
        </p:spPr>
        <p:txBody>
          <a:bodyPr wrap="square" rtlCol="0">
            <a:spAutoFit/>
          </a:bodyPr>
          <a:lstStyle/>
          <a:p>
            <a:r>
              <a:rPr lang="en-US" sz="2000" dirty="0">
                <a:solidFill>
                  <a:schemeClr val="bg1"/>
                </a:solidFill>
                <a:latin typeface="Arial" panose="020B0604020202020204" pitchFamily="34" charset="0"/>
                <a:ea typeface="+mj-ea"/>
                <a:cs typeface="Arial" panose="020B0604020202020204" pitchFamily="34" charset="0"/>
              </a:rPr>
              <a:t>BASIC KINDS OF APPS: FOREGROUND APPLICATIONS </a:t>
            </a:r>
          </a:p>
          <a:p>
            <a:endParaRPr lang="en-US" dirty="0"/>
          </a:p>
        </p:txBody>
      </p:sp>
      <p:sp>
        <p:nvSpPr>
          <p:cNvPr id="2" name="Rectangle 1">
            <a:extLst>
              <a:ext uri="{FF2B5EF4-FFF2-40B4-BE49-F238E27FC236}">
                <a16:creationId xmlns:a16="http://schemas.microsoft.com/office/drawing/2014/main" id="{CBF9145E-EF87-5F42-A1B6-4F87FEBACA31}"/>
              </a:ext>
            </a:extLst>
          </p:cNvPr>
          <p:cNvSpPr/>
          <p:nvPr/>
        </p:nvSpPr>
        <p:spPr>
          <a:xfrm>
            <a:off x="228600" y="933696"/>
            <a:ext cx="4376420" cy="3693319"/>
          </a:xfrm>
          <a:prstGeom prst="rect">
            <a:avLst/>
          </a:prstGeom>
        </p:spPr>
        <p:txBody>
          <a:bodyPr wrap="square">
            <a:spAutoFit/>
          </a:bodyPr>
          <a:lstStyle/>
          <a:p>
            <a:pPr marL="285750" indent="-285750">
              <a:buFont typeface="Arial" panose="020B0604020202020204" pitchFamily="34" charset="0"/>
              <a:buChar char="•"/>
            </a:pPr>
            <a:r>
              <a:rPr lang="en-US" dirty="0"/>
              <a:t>These apps have a graphical interface that is executed while the user is using 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soon as the app closes, these stop their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 user exits the application and this is not closed, the app is suspended and uses less resources. </a:t>
            </a:r>
          </a:p>
          <a:p>
            <a:pPr lvl="1"/>
            <a:endParaRPr lang="en-US" dirty="0">
              <a:solidFill>
                <a:srgbClr val="1E1E1E"/>
              </a:solidFill>
              <a:latin typeface="Raleway"/>
            </a:endParaRPr>
          </a:p>
          <a:p>
            <a:pPr marL="285750" indent="-285750">
              <a:buFont typeface="Arial" panose="020B0604020202020204" pitchFamily="34" charset="0"/>
              <a:buChar char="•"/>
            </a:pPr>
            <a:r>
              <a:rPr lang="en-US" dirty="0"/>
              <a:t>All this process is part of the activity lifecycle that we will review later on.</a:t>
            </a:r>
            <a:endParaRPr lang="en-US" dirty="0">
              <a:solidFill>
                <a:srgbClr val="1E1E1E"/>
              </a:solidFill>
              <a:latin typeface="Raleway"/>
            </a:endParaRPr>
          </a:p>
        </p:txBody>
      </p:sp>
      <p:pic>
        <p:nvPicPr>
          <p:cNvPr id="7" name="Picture 6">
            <a:extLst>
              <a:ext uri="{FF2B5EF4-FFF2-40B4-BE49-F238E27FC236}">
                <a16:creationId xmlns:a16="http://schemas.microsoft.com/office/drawing/2014/main" id="{87263BF7-59A6-FF44-B197-5B565F3CB694}"/>
              </a:ext>
            </a:extLst>
          </p:cNvPr>
          <p:cNvPicPr>
            <a:picLocks noChangeAspect="1"/>
          </p:cNvPicPr>
          <p:nvPr/>
        </p:nvPicPr>
        <p:blipFill>
          <a:blip r:embed="rId3"/>
          <a:stretch>
            <a:fillRect/>
          </a:stretch>
        </p:blipFill>
        <p:spPr>
          <a:xfrm>
            <a:off x="4605020" y="1098828"/>
            <a:ext cx="4310380" cy="3674029"/>
          </a:xfrm>
          <a:prstGeom prst="rect">
            <a:avLst/>
          </a:prstGeom>
        </p:spPr>
      </p:pic>
    </p:spTree>
    <p:extLst>
      <p:ext uri="{BB962C8B-B14F-4D97-AF65-F5344CB8AC3E}">
        <p14:creationId xmlns:p14="http://schemas.microsoft.com/office/powerpoint/2010/main" val="2093984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357282"/>
            <a:ext cx="7660640" cy="677108"/>
          </a:xfrm>
          <a:prstGeom prst="rect">
            <a:avLst/>
          </a:prstGeom>
          <a:noFill/>
        </p:spPr>
        <p:txBody>
          <a:bodyPr wrap="square" rtlCol="0">
            <a:spAutoFit/>
          </a:bodyPr>
          <a:lstStyle/>
          <a:p>
            <a:r>
              <a:rPr lang="en-US" sz="2000" dirty="0">
                <a:solidFill>
                  <a:schemeClr val="bg1"/>
                </a:solidFill>
                <a:latin typeface="Arial" panose="020B0604020202020204" pitchFamily="34" charset="0"/>
                <a:ea typeface="+mj-ea"/>
                <a:cs typeface="Arial" panose="020B0604020202020204" pitchFamily="34" charset="0"/>
              </a:rPr>
              <a:t>BASIC KINDS OF APPS: BACKGROUND SERVICES</a:t>
            </a:r>
          </a:p>
          <a:p>
            <a:endParaRPr lang="en-US" dirty="0"/>
          </a:p>
        </p:txBody>
      </p:sp>
      <p:sp>
        <p:nvSpPr>
          <p:cNvPr id="2" name="Rectangle 1">
            <a:extLst>
              <a:ext uri="{FF2B5EF4-FFF2-40B4-BE49-F238E27FC236}">
                <a16:creationId xmlns:a16="http://schemas.microsoft.com/office/drawing/2014/main" id="{CBF9145E-EF87-5F42-A1B6-4F87FEBACA31}"/>
              </a:ext>
            </a:extLst>
          </p:cNvPr>
          <p:cNvSpPr/>
          <p:nvPr/>
        </p:nvSpPr>
        <p:spPr>
          <a:xfrm>
            <a:off x="228600" y="1185029"/>
            <a:ext cx="4376420" cy="3139321"/>
          </a:xfrm>
          <a:prstGeom prst="rect">
            <a:avLst/>
          </a:prstGeom>
        </p:spPr>
        <p:txBody>
          <a:bodyPr wrap="square">
            <a:spAutoFit/>
          </a:bodyPr>
          <a:lstStyle/>
          <a:p>
            <a:pPr marL="285750" indent="-285750">
              <a:buFont typeface="Arial" panose="020B0604020202020204" pitchFamily="34" charset="0"/>
              <a:buChar char="•"/>
            </a:pPr>
            <a:r>
              <a:rPr lang="en-US" dirty="0"/>
              <a:t>Are applications that are executed in the background in a silent manner.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have little or no interaction with the user.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type of applications usually wait for an event to be generated by any hardware peripheral or any message received in order to make an action. </a:t>
            </a:r>
          </a:p>
          <a:p>
            <a:pPr lvl="1"/>
            <a:endParaRPr lang="en-US" dirty="0">
              <a:solidFill>
                <a:srgbClr val="1E1E1E"/>
              </a:solidFill>
              <a:latin typeface="Raleway"/>
            </a:endParaRPr>
          </a:p>
        </p:txBody>
      </p:sp>
      <p:pic>
        <p:nvPicPr>
          <p:cNvPr id="8" name="Picture 7">
            <a:extLst>
              <a:ext uri="{FF2B5EF4-FFF2-40B4-BE49-F238E27FC236}">
                <a16:creationId xmlns:a16="http://schemas.microsoft.com/office/drawing/2014/main" id="{E55D0720-D5EC-1E46-B74F-B9C48A5980A3}"/>
              </a:ext>
            </a:extLst>
          </p:cNvPr>
          <p:cNvPicPr>
            <a:picLocks noChangeAspect="1"/>
          </p:cNvPicPr>
          <p:nvPr/>
        </p:nvPicPr>
        <p:blipFill>
          <a:blip r:embed="rId3"/>
          <a:stretch>
            <a:fillRect/>
          </a:stretch>
        </p:blipFill>
        <p:spPr>
          <a:xfrm>
            <a:off x="5652166" y="1202013"/>
            <a:ext cx="2895600" cy="3200400"/>
          </a:xfrm>
          <a:prstGeom prst="rect">
            <a:avLst/>
          </a:prstGeom>
        </p:spPr>
      </p:pic>
    </p:spTree>
    <p:extLst>
      <p:ext uri="{BB962C8B-B14F-4D97-AF65-F5344CB8AC3E}">
        <p14:creationId xmlns:p14="http://schemas.microsoft.com/office/powerpoint/2010/main" val="32779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357282"/>
            <a:ext cx="7660640" cy="677108"/>
          </a:xfrm>
          <a:prstGeom prst="rect">
            <a:avLst/>
          </a:prstGeom>
          <a:noFill/>
        </p:spPr>
        <p:txBody>
          <a:bodyPr wrap="square" rtlCol="0">
            <a:spAutoFit/>
          </a:bodyPr>
          <a:lstStyle/>
          <a:p>
            <a:r>
              <a:rPr lang="en-US" sz="2000" dirty="0">
                <a:solidFill>
                  <a:schemeClr val="bg1"/>
                </a:solidFill>
                <a:latin typeface="Arial" panose="020B0604020202020204" pitchFamily="34" charset="0"/>
                <a:ea typeface="+mj-ea"/>
                <a:cs typeface="Arial" panose="020B0604020202020204" pitchFamily="34" charset="0"/>
              </a:rPr>
              <a:t>BASIC KINDS OF APPS: INTERMITTENT APPLICATIONS</a:t>
            </a:r>
          </a:p>
          <a:p>
            <a:endParaRPr lang="en-US" dirty="0"/>
          </a:p>
        </p:txBody>
      </p:sp>
      <p:sp>
        <p:nvSpPr>
          <p:cNvPr id="2" name="Rectangle 1">
            <a:extLst>
              <a:ext uri="{FF2B5EF4-FFF2-40B4-BE49-F238E27FC236}">
                <a16:creationId xmlns:a16="http://schemas.microsoft.com/office/drawing/2014/main" id="{CBF9145E-EF87-5F42-A1B6-4F87FEBACA31}"/>
              </a:ext>
            </a:extLst>
          </p:cNvPr>
          <p:cNvSpPr/>
          <p:nvPr/>
        </p:nvSpPr>
        <p:spPr>
          <a:xfrm>
            <a:off x="76200" y="1123950"/>
            <a:ext cx="4376420" cy="3416320"/>
          </a:xfrm>
          <a:prstGeom prst="rect">
            <a:avLst/>
          </a:prstGeom>
        </p:spPr>
        <p:txBody>
          <a:bodyPr wrap="square">
            <a:spAutoFit/>
          </a:bodyPr>
          <a:lstStyle/>
          <a:p>
            <a:pPr marL="285750" indent="-285750">
              <a:buFont typeface="Arial" panose="020B0604020202020204" pitchFamily="34" charset="0"/>
              <a:buChar char="•"/>
            </a:pPr>
            <a:r>
              <a:rPr lang="en-US" dirty="0"/>
              <a:t>Intermittent applications are a combination of the two previous types.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developing this types of applications developers must consider all of the application states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very important because it can prevent undesired behaviors such as displaying app notifications when the app is running.</a:t>
            </a:r>
          </a:p>
          <a:p>
            <a:pPr lvl="1"/>
            <a:endParaRPr lang="en-US" dirty="0">
              <a:solidFill>
                <a:srgbClr val="1E1E1E"/>
              </a:solidFill>
              <a:latin typeface="Raleway"/>
            </a:endParaRPr>
          </a:p>
        </p:txBody>
      </p:sp>
      <p:pic>
        <p:nvPicPr>
          <p:cNvPr id="7" name="Picture 6">
            <a:extLst>
              <a:ext uri="{FF2B5EF4-FFF2-40B4-BE49-F238E27FC236}">
                <a16:creationId xmlns:a16="http://schemas.microsoft.com/office/drawing/2014/main" id="{53188687-C5A6-1145-8B8B-E5912C5C4605}"/>
              </a:ext>
            </a:extLst>
          </p:cNvPr>
          <p:cNvPicPr>
            <a:picLocks noChangeAspect="1"/>
          </p:cNvPicPr>
          <p:nvPr/>
        </p:nvPicPr>
        <p:blipFill>
          <a:blip r:embed="rId3"/>
          <a:stretch>
            <a:fillRect/>
          </a:stretch>
        </p:blipFill>
        <p:spPr>
          <a:xfrm>
            <a:off x="4419600" y="841470"/>
            <a:ext cx="4625340" cy="3953168"/>
          </a:xfrm>
          <a:prstGeom prst="rect">
            <a:avLst/>
          </a:prstGeom>
        </p:spPr>
      </p:pic>
    </p:spTree>
    <p:extLst>
      <p:ext uri="{BB962C8B-B14F-4D97-AF65-F5344CB8AC3E}">
        <p14:creationId xmlns:p14="http://schemas.microsoft.com/office/powerpoint/2010/main" val="1537680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BF7A4-AD49-7444-80AB-2C262CA81F14}"/>
              </a:ext>
            </a:extLst>
          </p:cNvPr>
          <p:cNvSpPr txBox="1"/>
          <p:nvPr/>
        </p:nvSpPr>
        <p:spPr>
          <a:xfrm>
            <a:off x="838200" y="357282"/>
            <a:ext cx="7660640" cy="677108"/>
          </a:xfrm>
          <a:prstGeom prst="rect">
            <a:avLst/>
          </a:prstGeom>
          <a:noFill/>
        </p:spPr>
        <p:txBody>
          <a:bodyPr wrap="square" rtlCol="0">
            <a:spAutoFit/>
          </a:bodyPr>
          <a:lstStyle/>
          <a:p>
            <a:r>
              <a:rPr lang="en-US" sz="2000" dirty="0">
                <a:solidFill>
                  <a:schemeClr val="bg1"/>
                </a:solidFill>
                <a:latin typeface="Arial" panose="020B0604020202020204" pitchFamily="34" charset="0"/>
                <a:ea typeface="+mj-ea"/>
                <a:cs typeface="Arial" panose="020B0604020202020204" pitchFamily="34" charset="0"/>
              </a:rPr>
              <a:t>BASIC KINDS OF APPS: WIDGETS</a:t>
            </a:r>
          </a:p>
          <a:p>
            <a:endParaRPr lang="en-US" dirty="0"/>
          </a:p>
        </p:txBody>
      </p:sp>
      <p:sp>
        <p:nvSpPr>
          <p:cNvPr id="2" name="Rectangle 1">
            <a:extLst>
              <a:ext uri="{FF2B5EF4-FFF2-40B4-BE49-F238E27FC236}">
                <a16:creationId xmlns:a16="http://schemas.microsoft.com/office/drawing/2014/main" id="{CBF9145E-EF87-5F42-A1B6-4F87FEBACA31}"/>
              </a:ext>
            </a:extLst>
          </p:cNvPr>
          <p:cNvSpPr/>
          <p:nvPr/>
        </p:nvSpPr>
        <p:spPr>
          <a:xfrm>
            <a:off x="228600" y="895350"/>
            <a:ext cx="4376420" cy="3693319"/>
          </a:xfrm>
          <a:prstGeom prst="rect">
            <a:avLst/>
          </a:prstGeom>
        </p:spPr>
        <p:txBody>
          <a:bodyPr wrap="square">
            <a:spAutoFit/>
          </a:bodyPr>
          <a:lstStyle/>
          <a:p>
            <a:r>
              <a:rPr lang="en-US" dirty="0"/>
              <a:t>They are applications that have a small graphic interface within the user’s home screen and are also known as mini-apps.</a:t>
            </a:r>
          </a:p>
          <a:p>
            <a:endParaRPr lang="en-US" dirty="0"/>
          </a:p>
          <a:p>
            <a:r>
              <a:rPr lang="en-US" dirty="0"/>
              <a:t>The user can interact with the widget without the need of opening the app. Widgets are commonly used to display information to the user, for example: weather, battery percentage, news, emails, etc.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solidFill>
                <a:srgbClr val="1E1E1E"/>
              </a:solidFill>
              <a:latin typeface="Raleway"/>
            </a:endParaRPr>
          </a:p>
        </p:txBody>
      </p:sp>
      <p:pic>
        <p:nvPicPr>
          <p:cNvPr id="8" name="Picture 7">
            <a:extLst>
              <a:ext uri="{FF2B5EF4-FFF2-40B4-BE49-F238E27FC236}">
                <a16:creationId xmlns:a16="http://schemas.microsoft.com/office/drawing/2014/main" id="{08007358-9115-0940-830C-EF539B912F4D}"/>
              </a:ext>
            </a:extLst>
          </p:cNvPr>
          <p:cNvPicPr>
            <a:picLocks noChangeAspect="1"/>
          </p:cNvPicPr>
          <p:nvPr/>
        </p:nvPicPr>
        <p:blipFill>
          <a:blip r:embed="rId3"/>
          <a:stretch>
            <a:fillRect/>
          </a:stretch>
        </p:blipFill>
        <p:spPr>
          <a:xfrm>
            <a:off x="5285740" y="742950"/>
            <a:ext cx="3213100" cy="2057400"/>
          </a:xfrm>
          <a:prstGeom prst="rect">
            <a:avLst/>
          </a:prstGeom>
        </p:spPr>
      </p:pic>
      <p:pic>
        <p:nvPicPr>
          <p:cNvPr id="9" name="Picture 8">
            <a:extLst>
              <a:ext uri="{FF2B5EF4-FFF2-40B4-BE49-F238E27FC236}">
                <a16:creationId xmlns:a16="http://schemas.microsoft.com/office/drawing/2014/main" id="{16C24426-1D68-B84E-A218-20EC2F76739C}"/>
              </a:ext>
            </a:extLst>
          </p:cNvPr>
          <p:cNvPicPr>
            <a:picLocks noChangeAspect="1"/>
          </p:cNvPicPr>
          <p:nvPr/>
        </p:nvPicPr>
        <p:blipFill>
          <a:blip r:embed="rId4"/>
          <a:stretch>
            <a:fillRect/>
          </a:stretch>
        </p:blipFill>
        <p:spPr>
          <a:xfrm>
            <a:off x="5321300" y="2813050"/>
            <a:ext cx="3060700" cy="2044700"/>
          </a:xfrm>
          <a:prstGeom prst="rect">
            <a:avLst/>
          </a:prstGeom>
        </p:spPr>
      </p:pic>
    </p:spTree>
    <p:extLst>
      <p:ext uri="{BB962C8B-B14F-4D97-AF65-F5344CB8AC3E}">
        <p14:creationId xmlns:p14="http://schemas.microsoft.com/office/powerpoint/2010/main" val="2884363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11E8-8984-7343-92DF-A5011268A2C8}"/>
              </a:ext>
            </a:extLst>
          </p:cNvPr>
          <p:cNvSpPr>
            <a:spLocks noGrp="1"/>
          </p:cNvSpPr>
          <p:nvPr>
            <p:ph type="title"/>
          </p:nvPr>
        </p:nvSpPr>
        <p:spPr>
          <a:xfrm>
            <a:off x="685800" y="164196"/>
            <a:ext cx="7674696" cy="615553"/>
          </a:xfrm>
        </p:spPr>
        <p:txBody>
          <a:bodyPr/>
          <a:lstStyle/>
          <a:p>
            <a:r>
              <a:rPr lang="en-US" sz="2000" dirty="0">
                <a:latin typeface="Arial" panose="020B0604020202020204" pitchFamily="34" charset="0"/>
                <a:cs typeface="Arial" panose="020B0604020202020204" pitchFamily="34" charset="0"/>
              </a:rPr>
              <a:t>Increasingly mobile, screen-oriented increasingly</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57CA87-E885-2D46-8BBB-8A605BC92CBE}"/>
              </a:ext>
            </a:extLst>
          </p:cNvPr>
          <p:cNvSpPr>
            <a:spLocks noGrp="1"/>
          </p:cNvSpPr>
          <p:nvPr>
            <p:ph type="sldNum" sz="quarter" idx="4294967295"/>
          </p:nvPr>
        </p:nvSpPr>
        <p:spPr>
          <a:xfrm>
            <a:off x="8498840" y="4794638"/>
            <a:ext cx="128270" cy="211454"/>
          </a:xfrm>
          <a:prstGeom prst="rect">
            <a:avLst/>
          </a:prstGeom>
        </p:spPr>
        <p:txBody>
          <a:bodyPr/>
          <a:lstStyle/>
          <a:p>
            <a:pPr marL="25400">
              <a:lnSpc>
                <a:spcPct val="100000"/>
              </a:lnSpc>
              <a:spcBef>
                <a:spcPts val="40"/>
              </a:spcBef>
            </a:pPr>
            <a:fld id="{81D60167-4931-47E6-BA6A-407CBD079E47}" type="slidenum">
              <a:rPr lang="en-US" smtClean="0"/>
              <a:t>4</a:t>
            </a:fld>
            <a:endParaRPr lang="en-US" dirty="0"/>
          </a:p>
        </p:txBody>
      </p:sp>
      <p:sp>
        <p:nvSpPr>
          <p:cNvPr id="7" name="TextBox 6">
            <a:extLst>
              <a:ext uri="{FF2B5EF4-FFF2-40B4-BE49-F238E27FC236}">
                <a16:creationId xmlns:a16="http://schemas.microsoft.com/office/drawing/2014/main" id="{26E82EDE-E8AF-5D4C-ADE7-1CCF536FEB09}"/>
              </a:ext>
            </a:extLst>
          </p:cNvPr>
          <p:cNvSpPr txBox="1"/>
          <p:nvPr/>
        </p:nvSpPr>
        <p:spPr>
          <a:xfrm>
            <a:off x="481996" y="1063645"/>
            <a:ext cx="8001000" cy="301621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Dominance of Screen-Based Media:</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Average daily screen time is now 6 hours 40 minutes globally; 7 hours 3 minutes in the U.S. (Source: Exploding Topics, 2023)</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Leisure Screen Time: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Consumers spend over 3.5 hours daily on smartphones, with additional time on TVs and laptops. (Source: </a:t>
            </a:r>
            <a:r>
              <a:rPr lang="en-US" sz="1400" dirty="0" err="1">
                <a:latin typeface="Arial" panose="020B0604020202020204" pitchFamily="34" charset="0"/>
                <a:cs typeface="Arial" panose="020B0604020202020204" pitchFamily="34" charset="0"/>
              </a:rPr>
              <a:t>DataReportal</a:t>
            </a:r>
            <a:r>
              <a:rPr lang="en-US" sz="1400" dirty="0">
                <a:latin typeface="Arial" panose="020B0604020202020204" pitchFamily="34" charset="0"/>
                <a:cs typeface="Arial" panose="020B0604020202020204" pitchFamily="34" charset="0"/>
              </a:rPr>
              <a:t>, 2023)</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Simultaneous Device Use: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70% of users multitask on two or more devices, with the most common combinations being smartphone + TV and laptop + smartphone. (Source: Statista, 2023)</a:t>
            </a: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151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03AC-4C2C-1540-A4A5-8E88174DD1EC}"/>
              </a:ext>
            </a:extLst>
          </p:cNvPr>
          <p:cNvSpPr>
            <a:spLocks noGrp="1"/>
          </p:cNvSpPr>
          <p:nvPr>
            <p:ph type="title"/>
          </p:nvPr>
        </p:nvSpPr>
        <p:spPr>
          <a:xfrm>
            <a:off x="653791" y="164196"/>
            <a:ext cx="7674696" cy="307777"/>
          </a:xfrm>
        </p:spPr>
        <p:txBody>
          <a:bodyPr/>
          <a:lstStyle/>
          <a:p>
            <a:r>
              <a:rPr lang="en-US" sz="2000" dirty="0">
                <a:latin typeface="Arial" panose="020B0604020202020204" pitchFamily="34" charset="0"/>
                <a:cs typeface="Arial" panose="020B0604020202020204" pitchFamily="34" charset="0"/>
              </a:rPr>
              <a:t>Wearable Devices</a:t>
            </a:r>
          </a:p>
        </p:txBody>
      </p:sp>
      <p:sp>
        <p:nvSpPr>
          <p:cNvPr id="5" name="Slide Number Placeholder 4">
            <a:extLst>
              <a:ext uri="{FF2B5EF4-FFF2-40B4-BE49-F238E27FC236}">
                <a16:creationId xmlns:a16="http://schemas.microsoft.com/office/drawing/2014/main" id="{04446AEB-E5CD-4340-8ACA-DF2E2E1E188A}"/>
              </a:ext>
            </a:extLst>
          </p:cNvPr>
          <p:cNvSpPr>
            <a:spLocks noGrp="1"/>
          </p:cNvSpPr>
          <p:nvPr>
            <p:ph type="sldNum" sz="quarter" idx="4294967295"/>
          </p:nvPr>
        </p:nvSpPr>
        <p:spPr>
          <a:xfrm>
            <a:off x="8498840" y="4794638"/>
            <a:ext cx="128270" cy="211454"/>
          </a:xfrm>
          <a:prstGeom prst="rect">
            <a:avLst/>
          </a:prstGeom>
        </p:spPr>
        <p:txBody>
          <a:bodyPr/>
          <a:lstStyle/>
          <a:p>
            <a:pPr marL="25400">
              <a:lnSpc>
                <a:spcPct val="100000"/>
              </a:lnSpc>
              <a:spcBef>
                <a:spcPts val="40"/>
              </a:spcBef>
            </a:pPr>
            <a:fld id="{81D60167-4931-47E6-BA6A-407CBD079E47}" type="slidenum">
              <a:rPr lang="en-US" smtClean="0"/>
              <a:t>5</a:t>
            </a:fld>
            <a:endParaRPr lang="en-US" dirty="0"/>
          </a:p>
        </p:txBody>
      </p:sp>
      <p:pic>
        <p:nvPicPr>
          <p:cNvPr id="1026" name="Picture 2" descr="Internet of wearable things - ScienceDirect">
            <a:extLst>
              <a:ext uri="{FF2B5EF4-FFF2-40B4-BE49-F238E27FC236}">
                <a16:creationId xmlns:a16="http://schemas.microsoft.com/office/drawing/2014/main" id="{44D50A1C-A42D-4B25-74D4-56E8AC12A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39" y="780803"/>
            <a:ext cx="7467600" cy="401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329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0E4B-14DB-414D-880A-54AAF0555270}"/>
              </a:ext>
            </a:extLst>
          </p:cNvPr>
          <p:cNvSpPr>
            <a:spLocks noGrp="1"/>
          </p:cNvSpPr>
          <p:nvPr>
            <p:ph type="title"/>
          </p:nvPr>
        </p:nvSpPr>
        <p:spPr>
          <a:xfrm>
            <a:off x="440996" y="361950"/>
            <a:ext cx="8028347" cy="307777"/>
          </a:xfrm>
        </p:spPr>
        <p:txBody>
          <a:bodyPr/>
          <a:lstStyle/>
          <a:p>
            <a:r>
              <a:rPr lang="en-US" sz="2000" dirty="0">
                <a:latin typeface="Arial" panose="020B0604020202020204" pitchFamily="34" charset="0"/>
                <a:cs typeface="Arial" panose="020B0604020202020204" pitchFamily="34" charset="0"/>
              </a:rPr>
              <a:t>What are Smart Wearable Devices</a:t>
            </a:r>
          </a:p>
        </p:txBody>
      </p:sp>
      <p:sp>
        <p:nvSpPr>
          <p:cNvPr id="6" name="TextBox 5">
            <a:extLst>
              <a:ext uri="{FF2B5EF4-FFF2-40B4-BE49-F238E27FC236}">
                <a16:creationId xmlns:a16="http://schemas.microsoft.com/office/drawing/2014/main" id="{4872D5A1-7CDE-124D-9C71-D4FE4B4BAF01}"/>
              </a:ext>
            </a:extLst>
          </p:cNvPr>
          <p:cNvSpPr txBox="1"/>
          <p:nvPr/>
        </p:nvSpPr>
        <p:spPr>
          <a:xfrm>
            <a:off x="609600" y="742950"/>
            <a:ext cx="762000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IoT has the potential to connect billions and billions of “things” to the Internet by 2022, ranging from bracelets to cars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Breakthroughs in the cost of sensors, processing power and bandwidth to connect devices are enabling ubiquitous connections already.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Future adoption: Connected Wearable Devices, Connected Cars, Connected Homes, Connected Cities, and the Industrial Internet.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Early simple wearable products like fitness trackers and activity monitors are already gaining traction. More than 520 million such devices were on the market at the end of 2023, 40% are fitness trackers, 40% lifestyle/ computing, 10% healthcare adoption.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New Smart Wearable Devices being launched everyday.</a:t>
            </a:r>
          </a:p>
        </p:txBody>
      </p:sp>
    </p:spTree>
    <p:extLst>
      <p:ext uri="{BB962C8B-B14F-4D97-AF65-F5344CB8AC3E}">
        <p14:creationId xmlns:p14="http://schemas.microsoft.com/office/powerpoint/2010/main" val="118663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CB2EDA-1C30-5B48-BFBE-7175D1DB8208}"/>
              </a:ext>
            </a:extLst>
          </p:cNvPr>
          <p:cNvSpPr>
            <a:spLocks noGrp="1"/>
          </p:cNvSpPr>
          <p:nvPr>
            <p:ph type="title"/>
          </p:nvPr>
        </p:nvSpPr>
        <p:spPr>
          <a:xfrm>
            <a:off x="730238" y="256664"/>
            <a:ext cx="7674696" cy="307777"/>
          </a:xfrm>
        </p:spPr>
        <p:txBody>
          <a:bodyPr/>
          <a:lstStyle/>
          <a:p>
            <a:r>
              <a:rPr lang="en-US" sz="2000" dirty="0"/>
              <a:t>Android Overview</a:t>
            </a:r>
          </a:p>
        </p:txBody>
      </p:sp>
      <p:sp>
        <p:nvSpPr>
          <p:cNvPr id="7" name="Content Placeholder 6">
            <a:extLst>
              <a:ext uri="{FF2B5EF4-FFF2-40B4-BE49-F238E27FC236}">
                <a16:creationId xmlns:a16="http://schemas.microsoft.com/office/drawing/2014/main" id="{4317666B-CC2F-4740-8CED-512007EF755A}"/>
              </a:ext>
            </a:extLst>
          </p:cNvPr>
          <p:cNvSpPr>
            <a:spLocks noGrp="1"/>
          </p:cNvSpPr>
          <p:nvPr>
            <p:ph sz="half" idx="2"/>
          </p:nvPr>
        </p:nvSpPr>
        <p:spPr>
          <a:xfrm>
            <a:off x="304800" y="1352550"/>
            <a:ext cx="3977640" cy="2954655"/>
          </a:xfrm>
        </p:spPr>
        <p:txBody>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software stack for mobile device</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Developed and managed by open Handset Alliance</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Open-sourced under Apache License</a:t>
            </a:r>
          </a:p>
        </p:txBody>
      </p:sp>
      <p:pic>
        <p:nvPicPr>
          <p:cNvPr id="9" name="Picture 8">
            <a:extLst>
              <a:ext uri="{FF2B5EF4-FFF2-40B4-BE49-F238E27FC236}">
                <a16:creationId xmlns:a16="http://schemas.microsoft.com/office/drawing/2014/main" id="{95CC7F0D-D775-1C4C-8FEE-BF089BDA336A}"/>
              </a:ext>
            </a:extLst>
          </p:cNvPr>
          <p:cNvPicPr>
            <a:picLocks noChangeAspect="1"/>
          </p:cNvPicPr>
          <p:nvPr/>
        </p:nvPicPr>
        <p:blipFill>
          <a:blip r:embed="rId3"/>
          <a:stretch>
            <a:fillRect/>
          </a:stretch>
        </p:blipFill>
        <p:spPr>
          <a:xfrm>
            <a:off x="4572000" y="1244826"/>
            <a:ext cx="3926840" cy="3200400"/>
          </a:xfrm>
          <a:prstGeom prst="rect">
            <a:avLst/>
          </a:prstGeom>
        </p:spPr>
      </p:pic>
    </p:spTree>
    <p:extLst>
      <p:ext uri="{BB962C8B-B14F-4D97-AF65-F5344CB8AC3E}">
        <p14:creationId xmlns:p14="http://schemas.microsoft.com/office/powerpoint/2010/main" val="53315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CB2EDA-1C30-5B48-BFBE-7175D1DB8208}"/>
              </a:ext>
            </a:extLst>
          </p:cNvPr>
          <p:cNvSpPr>
            <a:spLocks noGrp="1"/>
          </p:cNvSpPr>
          <p:nvPr>
            <p:ph type="title"/>
          </p:nvPr>
        </p:nvSpPr>
        <p:spPr>
          <a:xfrm>
            <a:off x="730238" y="256664"/>
            <a:ext cx="7674696" cy="738664"/>
          </a:xfrm>
        </p:spPr>
        <p:txBody>
          <a:bodyPr/>
          <a:lstStyle/>
          <a:p>
            <a:r>
              <a:rPr lang="en-US" sz="2400" dirty="0">
                <a:latin typeface="Arial" panose="020B0604020202020204" pitchFamily="34" charset="0"/>
                <a:cs typeface="Arial" panose="020B0604020202020204" pitchFamily="34" charset="0"/>
              </a:rPr>
              <a:t>Android Platform Versions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317666B-CC2F-4740-8CED-512007EF755A}"/>
              </a:ext>
            </a:extLst>
          </p:cNvPr>
          <p:cNvSpPr>
            <a:spLocks noGrp="1"/>
          </p:cNvSpPr>
          <p:nvPr>
            <p:ph sz="half" idx="2"/>
          </p:nvPr>
        </p:nvSpPr>
        <p:spPr>
          <a:xfrm>
            <a:off x="645160" y="698274"/>
            <a:ext cx="7338134" cy="682537"/>
          </a:xfrm>
        </p:spPr>
        <p:txBody>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Moving target, new platforms released regularly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F666BE0B-ABCB-A14A-97C6-CE0CFAFDF8A7}"/>
              </a:ext>
            </a:extLst>
          </p:cNvPr>
          <p:cNvSpPr>
            <a:spLocks noGrp="1"/>
          </p:cNvSpPr>
          <p:nvPr>
            <p:ph type="ftr" sz="quarter" idx="4294967295"/>
          </p:nvPr>
        </p:nvSpPr>
        <p:spPr>
          <a:xfrm>
            <a:off x="3483006" y="4794638"/>
            <a:ext cx="2169160" cy="184666"/>
          </a:xfrm>
          <a:prstGeom prst="rect">
            <a:avLst/>
          </a:prstGeom>
        </p:spPr>
        <p:txBody>
          <a:bodyPr/>
          <a:lstStyle/>
          <a:p>
            <a:pPr marL="12700">
              <a:lnSpc>
                <a:spcPct val="100000"/>
              </a:lnSpc>
              <a:spcBef>
                <a:spcPts val="40"/>
              </a:spcBef>
            </a:pPr>
            <a:r>
              <a:rPr lang="en-US" spc="-15"/>
              <a:t>Mobile </a:t>
            </a:r>
            <a:r>
              <a:rPr lang="en-US" spc="-5"/>
              <a:t>Application</a:t>
            </a:r>
            <a:r>
              <a:rPr lang="en-US" spc="-15"/>
              <a:t> </a:t>
            </a:r>
            <a:r>
              <a:rPr lang="en-US"/>
              <a:t>Development</a:t>
            </a:r>
            <a:endParaRPr lang="en-US" dirty="0"/>
          </a:p>
        </p:txBody>
      </p:sp>
      <p:sp>
        <p:nvSpPr>
          <p:cNvPr id="4" name="Date Placeholder 3">
            <a:extLst>
              <a:ext uri="{FF2B5EF4-FFF2-40B4-BE49-F238E27FC236}">
                <a16:creationId xmlns:a16="http://schemas.microsoft.com/office/drawing/2014/main" id="{20B649CD-63F6-8848-A05A-4FE47675827B}"/>
              </a:ext>
            </a:extLst>
          </p:cNvPr>
          <p:cNvSpPr>
            <a:spLocks noGrp="1"/>
          </p:cNvSpPr>
          <p:nvPr>
            <p:ph type="dt" sz="half" idx="4294967295"/>
          </p:nvPr>
        </p:nvSpPr>
        <p:spPr>
          <a:xfrm>
            <a:off x="535940" y="4794638"/>
            <a:ext cx="1430655" cy="184666"/>
          </a:xfrm>
          <a:prstGeom prst="rect">
            <a:avLst/>
          </a:prstGeom>
        </p:spPr>
        <p:txBody>
          <a:bodyPr/>
          <a:lstStyle/>
          <a:p>
            <a:pPr marL="12700">
              <a:lnSpc>
                <a:spcPct val="100000"/>
              </a:lnSpc>
              <a:spcBef>
                <a:spcPts val="40"/>
              </a:spcBef>
            </a:pPr>
            <a:r>
              <a:rPr lang="en-US" spc="-20"/>
              <a:t>BS(IT) 16</a:t>
            </a:r>
            <a:endParaRPr lang="en-US" spc="-5" dirty="0"/>
          </a:p>
        </p:txBody>
      </p:sp>
      <p:sp>
        <p:nvSpPr>
          <p:cNvPr id="5" name="Slide Number Placeholder 4">
            <a:extLst>
              <a:ext uri="{FF2B5EF4-FFF2-40B4-BE49-F238E27FC236}">
                <a16:creationId xmlns:a16="http://schemas.microsoft.com/office/drawing/2014/main" id="{9BF7C688-52B5-4048-89ED-39B2A0530220}"/>
              </a:ext>
            </a:extLst>
          </p:cNvPr>
          <p:cNvSpPr>
            <a:spLocks noGrp="1"/>
          </p:cNvSpPr>
          <p:nvPr>
            <p:ph type="sldNum" sz="quarter" idx="4294967295"/>
          </p:nvPr>
        </p:nvSpPr>
        <p:spPr>
          <a:xfrm>
            <a:off x="8498840" y="4794638"/>
            <a:ext cx="128270" cy="211454"/>
          </a:xfrm>
          <a:prstGeom prst="rect">
            <a:avLst/>
          </a:prstGeom>
        </p:spPr>
        <p:txBody>
          <a:bodyPr/>
          <a:lstStyle/>
          <a:p>
            <a:pPr marL="25400">
              <a:lnSpc>
                <a:spcPct val="100000"/>
              </a:lnSpc>
              <a:spcBef>
                <a:spcPts val="40"/>
              </a:spcBef>
            </a:pPr>
            <a:fld id="{81D60167-4931-47E6-BA6A-407CBD079E47}" type="slidenum">
              <a:rPr lang="en-US" smtClean="0"/>
              <a:t>8</a:t>
            </a:fld>
            <a:endParaRPr lang="en-US" dirty="0"/>
          </a:p>
        </p:txBody>
      </p:sp>
      <p:pic>
        <p:nvPicPr>
          <p:cNvPr id="8" name="Picture 7">
            <a:extLst>
              <a:ext uri="{FF2B5EF4-FFF2-40B4-BE49-F238E27FC236}">
                <a16:creationId xmlns:a16="http://schemas.microsoft.com/office/drawing/2014/main" id="{8BA20315-A7E5-CEFA-7BB8-D24D4FB27419}"/>
              </a:ext>
            </a:extLst>
          </p:cNvPr>
          <p:cNvPicPr>
            <a:picLocks noChangeAspect="1"/>
          </p:cNvPicPr>
          <p:nvPr/>
        </p:nvPicPr>
        <p:blipFill>
          <a:blip r:embed="rId3"/>
          <a:stretch>
            <a:fillRect/>
          </a:stretch>
        </p:blipFill>
        <p:spPr>
          <a:xfrm>
            <a:off x="685800" y="1007399"/>
            <a:ext cx="7922260" cy="4057533"/>
          </a:xfrm>
          <a:prstGeom prst="rect">
            <a:avLst/>
          </a:prstGeom>
        </p:spPr>
      </p:pic>
    </p:spTree>
    <p:extLst>
      <p:ext uri="{BB962C8B-B14F-4D97-AF65-F5344CB8AC3E}">
        <p14:creationId xmlns:p14="http://schemas.microsoft.com/office/powerpoint/2010/main" val="403173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CB2EDA-1C30-5B48-BFBE-7175D1DB8208}"/>
              </a:ext>
            </a:extLst>
          </p:cNvPr>
          <p:cNvSpPr>
            <a:spLocks noGrp="1"/>
          </p:cNvSpPr>
          <p:nvPr>
            <p:ph type="title"/>
          </p:nvPr>
        </p:nvSpPr>
        <p:spPr>
          <a:xfrm>
            <a:off x="730238" y="256664"/>
            <a:ext cx="7674696" cy="1231106"/>
          </a:xfrm>
        </p:spPr>
        <p:txBody>
          <a:bodyPr/>
          <a:lstStyle/>
          <a:p>
            <a:r>
              <a:rPr lang="en-US" sz="2000" dirty="0">
                <a:latin typeface="Arial" panose="020B0604020202020204" pitchFamily="34" charset="0"/>
                <a:cs typeface="Arial" panose="020B0604020202020204" pitchFamily="34" charset="0"/>
              </a:rPr>
              <a:t>The relative number of devices running a given version of the Android platform (January 6, 2023)</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0C97D94-FDDC-0228-51C5-96EC3C68880B}"/>
              </a:ext>
            </a:extLst>
          </p:cNvPr>
          <p:cNvPicPr>
            <a:picLocks noChangeAspect="1"/>
          </p:cNvPicPr>
          <p:nvPr/>
        </p:nvPicPr>
        <p:blipFill>
          <a:blip r:embed="rId3"/>
          <a:stretch>
            <a:fillRect/>
          </a:stretch>
        </p:blipFill>
        <p:spPr>
          <a:xfrm>
            <a:off x="755650" y="971550"/>
            <a:ext cx="7473950" cy="3936999"/>
          </a:xfrm>
          <a:prstGeom prst="rect">
            <a:avLst/>
          </a:prstGeom>
        </p:spPr>
      </p:pic>
    </p:spTree>
    <p:extLst>
      <p:ext uri="{BB962C8B-B14F-4D97-AF65-F5344CB8AC3E}">
        <p14:creationId xmlns:p14="http://schemas.microsoft.com/office/powerpoint/2010/main" val="3970809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29934</TotalTime>
  <Words>3069</Words>
  <Application>Microsoft Macintosh PowerPoint</Application>
  <PresentationFormat>On-screen Show (16:9)</PresentationFormat>
  <Paragraphs>286</Paragraphs>
  <Slides>35</Slides>
  <Notes>32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5" baseType="lpstr">
      <vt:lpstr>AdvOTab62ddd12</vt:lpstr>
      <vt:lpstr>Arial</vt:lpstr>
      <vt:lpstr>Calibri</vt:lpstr>
      <vt:lpstr>Google Sans</vt:lpstr>
      <vt:lpstr>Raleway</vt:lpstr>
      <vt:lpstr>Times New Roman</vt:lpstr>
      <vt:lpstr>TimesNewRomanPSMT</vt:lpstr>
      <vt:lpstr>Wingdings</vt:lpstr>
      <vt:lpstr>Office Theme</vt:lpstr>
      <vt:lpstr>Bitmap Image</vt:lpstr>
      <vt:lpstr>PowerPoint Presentation</vt:lpstr>
      <vt:lpstr>PowerPoint Presentation</vt:lpstr>
      <vt:lpstr>Mobile app developer annual salary, by country, in USD  </vt:lpstr>
      <vt:lpstr>Increasingly mobile, screen-oriented increasingly </vt:lpstr>
      <vt:lpstr>Wearable Devices</vt:lpstr>
      <vt:lpstr>What are Smart Wearable Devices</vt:lpstr>
      <vt:lpstr>Android Overview</vt:lpstr>
      <vt:lpstr>Android Platform Versions </vt:lpstr>
      <vt:lpstr>The relative number of devices running a given version of the Android platform (January 6, 2023)  </vt:lpstr>
      <vt:lpstr>Android Architecture </vt:lpstr>
      <vt:lpstr>Linux Kernel</vt:lpstr>
      <vt:lpstr>Libraries</vt:lpstr>
      <vt:lpstr>Android Runtime</vt:lpstr>
      <vt:lpstr>Android Runtime</vt:lpstr>
      <vt:lpstr>Benefits and Drawbacks of ART</vt:lpstr>
      <vt:lpstr>Application Framework</vt:lpstr>
      <vt:lpstr>Applications</vt:lpstr>
      <vt:lpstr>.apk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Adnan Manzoor</cp:lastModifiedBy>
  <cp:revision>118</cp:revision>
  <dcterms:created xsi:type="dcterms:W3CDTF">2018-10-24T18:52:52Z</dcterms:created>
  <dcterms:modified xsi:type="dcterms:W3CDTF">2025-01-27T10:23:40Z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2024-02-06T18:46:00Z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fb151fbb-a33f-4dcf-b475-9dfc16c7b46e</vt:lpwstr>
  </property>
  <property fmtid="{D5CDD505-2E9C-101B-9397-08002B2CF9AE}" pid="7" name="MSIP_Label_defa4170-0d19-0005-0004-bc88714345d2_ActionId">
    <vt:lpwstr>dbe1816c-fd30-433a-927d-d384b41f9fb8</vt:lpwstr>
  </property>
  <property fmtid="{D5CDD505-2E9C-101B-9397-08002B2CF9AE}" pid="8" name="MSIP_Label_defa4170-0d19-0005-0004-bc88714345d2_ContentBits">
    <vt:lpwstr>0</vt:lpwstr>
  </property>
</Properties>
</file>